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71" r:id="rId12"/>
    <p:sldId id="272" r:id="rId13"/>
    <p:sldId id="264" r:id="rId14"/>
    <p:sldId id="265" r:id="rId15"/>
    <p:sldId id="278" r:id="rId16"/>
    <p:sldId id="279" r:id="rId17"/>
    <p:sldId id="266" r:id="rId18"/>
    <p:sldId id="269" r:id="rId19"/>
    <p:sldId id="270" r:id="rId20"/>
    <p:sldId id="273" r:id="rId21"/>
    <p:sldId id="268" r:id="rId22"/>
    <p:sldId id="267" r:id="rId23"/>
    <p:sldId id="277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7C8E-C7B0-43E8-A211-CC11631B2A79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6576F-9DDD-4852-825B-9DE96187FD5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827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6576F-9DDD-4852-825B-9DE96187FD5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6576F-9DDD-4852-825B-9DE96187FD5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07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6576F-9DDD-4852-825B-9DE96187FD54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177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669"/>
            <a:ext cx="7772400" cy="1470025"/>
          </a:xfrm>
        </p:spPr>
        <p:txBody>
          <a:bodyPr/>
          <a:lstStyle/>
          <a:p>
            <a:r>
              <a:t>Evaluating AI for Voice Disorder Screening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9003"/>
            <a:ext cx="6400800" cy="653845"/>
          </a:xfrm>
        </p:spPr>
        <p:txBody>
          <a:bodyPr/>
          <a:lstStyle/>
          <a:p>
            <a:r>
              <a:t>From Research to Clinical Practice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194ACF-61DC-D0CF-6480-1D8EC2E8C607}"/>
              </a:ext>
            </a:extLst>
          </p:cNvPr>
          <p:cNvSpPr txBox="1">
            <a:spLocks/>
          </p:cNvSpPr>
          <p:nvPr/>
        </p:nvSpPr>
        <p:spPr>
          <a:xfrm>
            <a:off x="1371600" y="4348316"/>
            <a:ext cx="6400800" cy="65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0474BA8-C2AC-B0C2-1F78-3DC1C2C1342E}"/>
              </a:ext>
            </a:extLst>
          </p:cNvPr>
          <p:cNvSpPr txBox="1"/>
          <p:nvPr/>
        </p:nvSpPr>
        <p:spPr>
          <a:xfrm>
            <a:off x="1" y="4435135"/>
            <a:ext cx="3824748" cy="191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Pedersen, M.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MD, PhD, Ear-Nose-Throat Specialist, Head &amp; Neck surgeon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 of the Royal Society of Medicine UK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Danish Representative Union of European Phoniatricians 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Medical Center, Østergade 18, 1100 Copenhagen, Denmark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 address: m.f.pedersen@dadlnet.dk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Phone: +45 31126184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 UEP Biomarkers Committee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A3037DA-4DBB-E4DF-0BE8-D5BDF9D30758}"/>
              </a:ext>
            </a:extLst>
          </p:cNvPr>
          <p:cNvSpPr txBox="1"/>
          <p:nvPr/>
        </p:nvSpPr>
        <p:spPr>
          <a:xfrm>
            <a:off x="5560142" y="4435135"/>
            <a:ext cx="4572000" cy="1678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Sneha Das, Dsc. (Tech), 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Assistant Professor, 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Applied Mathematics and Computer Science, 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 University of Denmark, Denmark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sneha.das1991@gmail.com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  <a:buNone/>
            </a:pPr>
            <a:r>
              <a:rPr lang="en-DK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+4591440864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 UEP Biomarkers Committee</a:t>
            </a:r>
            <a:endParaRPr lang="da-DK" sz="10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3CEB985-D95A-8268-4A95-F3338BE1F18C}"/>
              </a:ext>
            </a:extLst>
          </p:cNvPr>
          <p:cNvSpPr txBox="1"/>
          <p:nvPr/>
        </p:nvSpPr>
        <p:spPr>
          <a:xfrm>
            <a:off x="2256783" y="3470618"/>
            <a:ext cx="4630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of June 2025, Prague</a:t>
            </a:r>
            <a:br>
              <a:rPr lang="en-US"/>
            </a:br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Union of European Phoniatricians Congress</a:t>
            </a:r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71A5FDD-719B-9B02-28D0-25CFBE942BE4}"/>
              </a:ext>
            </a:extLst>
          </p:cNvPr>
          <p:cNvSpPr txBox="1"/>
          <p:nvPr/>
        </p:nvSpPr>
        <p:spPr>
          <a:xfrm>
            <a:off x="0" y="6509717"/>
            <a:ext cx="33921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The Medical Center Østergade 18, 1100 Copenhaen, Denmark</a:t>
            </a:r>
            <a:endParaRPr lang="da-DK" sz="100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2E9CFCC-7A30-8700-9387-0C0A1679EE47}"/>
              </a:ext>
            </a:extLst>
          </p:cNvPr>
          <p:cNvSpPr txBox="1"/>
          <p:nvPr/>
        </p:nvSpPr>
        <p:spPr>
          <a:xfrm>
            <a:off x="3180919" y="4046897"/>
            <a:ext cx="278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Mette Pedersen and Sneha Das</a:t>
            </a:r>
            <a:endParaRPr lang="da-DK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6" y="609599"/>
            <a:ext cx="8229600" cy="257123"/>
          </a:xfrm>
        </p:spPr>
        <p:txBody>
          <a:bodyPr>
            <a:normAutofit fontScale="90000"/>
          </a:bodyPr>
          <a:lstStyle/>
          <a:p>
            <a:r>
              <a:rPr lang="en-US" dirty="0"/>
              <a:t>The 19 articles on Voice - AI in Parkinsons Disease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6" y="1600201"/>
            <a:ext cx="3023418" cy="3866534"/>
          </a:xfrm>
        </p:spPr>
        <p:txBody>
          <a:bodyPr>
            <a:noAutofit/>
          </a:bodyPr>
          <a:lstStyle/>
          <a:p>
            <a:r>
              <a:rPr lang="en-US" sz="1800" b="1" dirty="0"/>
              <a:t>M</a:t>
            </a:r>
            <a:r>
              <a:rPr sz="1800" b="1" dirty="0"/>
              <a:t>ethodological limitations in </a:t>
            </a:r>
            <a:r>
              <a:rPr lang="en-US" sz="1800" b="1" dirty="0"/>
              <a:t>the Voice-</a:t>
            </a:r>
            <a:r>
              <a:rPr sz="1800" b="1" dirty="0"/>
              <a:t>AI</a:t>
            </a:r>
            <a:r>
              <a:rPr lang="en-US" sz="1800" b="1" dirty="0"/>
              <a:t> papers</a:t>
            </a:r>
            <a:r>
              <a:rPr sz="1800" b="1" dirty="0"/>
              <a:t> </a:t>
            </a:r>
            <a:r>
              <a:rPr sz="1800" dirty="0"/>
              <a:t>include </a:t>
            </a:r>
            <a:endParaRPr lang="en-US" sz="1800" dirty="0"/>
          </a:p>
          <a:p>
            <a:r>
              <a:rPr sz="1800" dirty="0"/>
              <a:t>lack of demographic diversity, </a:t>
            </a:r>
            <a:endParaRPr lang="en-US" sz="1800" dirty="0"/>
          </a:p>
          <a:p>
            <a:r>
              <a:rPr sz="1800" dirty="0"/>
              <a:t>insufficient dataset size, and </a:t>
            </a:r>
            <a:endParaRPr lang="en-US" sz="1800" dirty="0"/>
          </a:p>
          <a:p>
            <a:r>
              <a:rPr lang="en-US" sz="1800" dirty="0"/>
              <a:t>incomplete</a:t>
            </a:r>
            <a:r>
              <a:rPr sz="1800" dirty="0"/>
              <a:t> metric reporting. </a:t>
            </a:r>
            <a:endParaRPr lang="en-US" sz="1800" dirty="0"/>
          </a:p>
          <a:p>
            <a:r>
              <a:rPr sz="1800" b="1" dirty="0"/>
              <a:t>These limit real-world relevance</a:t>
            </a:r>
            <a:r>
              <a:rPr sz="1800" dirty="0"/>
              <a:t>.</a:t>
            </a:r>
            <a:endParaRPr lang="en-US" sz="1800" dirty="0"/>
          </a:p>
          <a:p>
            <a:r>
              <a:rPr lang="en-US" sz="1800" dirty="0"/>
              <a:t>(not all papers give sufficient data)</a:t>
            </a:r>
            <a:endParaRPr sz="1800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C4134963-862A-EC50-61F9-B7FBF19ED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77189"/>
              </p:ext>
            </p:extLst>
          </p:nvPr>
        </p:nvGraphicFramePr>
        <p:xfrm>
          <a:off x="3385457" y="1417638"/>
          <a:ext cx="5569672" cy="3996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777">
                  <a:extLst>
                    <a:ext uri="{9D8B030D-6E8A-4147-A177-3AD203B41FA5}">
                      <a16:colId xmlns:a16="http://schemas.microsoft.com/office/drawing/2014/main" val="2272285645"/>
                    </a:ext>
                  </a:extLst>
                </a:gridCol>
                <a:gridCol w="1584241">
                  <a:extLst>
                    <a:ext uri="{9D8B030D-6E8A-4147-A177-3AD203B41FA5}">
                      <a16:colId xmlns:a16="http://schemas.microsoft.com/office/drawing/2014/main" val="3528946158"/>
                    </a:ext>
                  </a:extLst>
                </a:gridCol>
                <a:gridCol w="903668">
                  <a:extLst>
                    <a:ext uri="{9D8B030D-6E8A-4147-A177-3AD203B41FA5}">
                      <a16:colId xmlns:a16="http://schemas.microsoft.com/office/drawing/2014/main" val="4098249181"/>
                    </a:ext>
                  </a:extLst>
                </a:gridCol>
                <a:gridCol w="1219951">
                  <a:extLst>
                    <a:ext uri="{9D8B030D-6E8A-4147-A177-3AD203B41FA5}">
                      <a16:colId xmlns:a16="http://schemas.microsoft.com/office/drawing/2014/main" val="2817779721"/>
                    </a:ext>
                  </a:extLst>
                </a:gridCol>
                <a:gridCol w="994035">
                  <a:extLst>
                    <a:ext uri="{9D8B030D-6E8A-4147-A177-3AD203B41FA5}">
                      <a16:colId xmlns:a16="http://schemas.microsoft.com/office/drawing/2014/main" val="3595645025"/>
                    </a:ext>
                  </a:extLst>
                </a:gridCol>
              </a:tblGrid>
              <a:tr h="582691">
                <a:tc>
                  <a:txBody>
                    <a:bodyPr/>
                    <a:lstStyle/>
                    <a:p>
                      <a:r>
                        <a:rPr lang="en-US" sz="1050" dirty="0"/>
                        <a:t>Category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Problems Identified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Articles That Provide Data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Articles That Do Not Provide Data</a:t>
                      </a:r>
                      <a:endParaRPr lang="da-DK" sz="1050"/>
                    </a:p>
                    <a:p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Reason for Missing Data</a:t>
                      </a:r>
                      <a:endParaRPr lang="da-DK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093380"/>
                  </a:ext>
                </a:extLst>
              </a:tr>
              <a:tr h="588032">
                <a:tc>
                  <a:txBody>
                    <a:bodyPr/>
                    <a:lstStyle/>
                    <a:p>
                      <a:r>
                        <a:rPr lang="en-US" sz="1050" dirty="0"/>
                        <a:t>Usability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Insufficient dataset </a:t>
                      </a:r>
                      <a:r>
                        <a:rPr lang="da-DK" sz="105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lang="da-DK" sz="105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6 articles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12-13 articles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Articles focus on model performance</a:t>
                      </a:r>
                      <a:endParaRPr lang="da-DK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28978"/>
                  </a:ext>
                </a:extLst>
              </a:tr>
              <a:tr h="745845">
                <a:tc>
                  <a:txBody>
                    <a:bodyPr/>
                    <a:lstStyle/>
                    <a:p>
                      <a:r>
                        <a:rPr lang="en-US" sz="1050"/>
                        <a:t>Precision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Variability in measurement protocols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5 articles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13-14 articles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Many articles assume standardized datasets</a:t>
                      </a:r>
                      <a:endParaRPr lang="da-DK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197798"/>
                  </a:ext>
                </a:extLst>
              </a:tr>
              <a:tr h="588032">
                <a:tc>
                  <a:txBody>
                    <a:bodyPr/>
                    <a:lstStyle/>
                    <a:p>
                      <a:r>
                        <a:rPr lang="en-US" sz="1050"/>
                        <a:t>Content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Limited diversity in vocal tasks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7 articles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11-12 articles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Studies focus on specific phonemes</a:t>
                      </a:r>
                      <a:endParaRPr lang="da-DK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631137"/>
                  </a:ext>
                </a:extLst>
              </a:tr>
              <a:tr h="745845">
                <a:tc>
                  <a:txBody>
                    <a:bodyPr/>
                    <a:lstStyle/>
                    <a:p>
                      <a:r>
                        <a:rPr lang="en-US" sz="1050"/>
                        <a:t>Population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Underrepresentation of demographic groups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4-5 articles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13-15 articles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Articles do not address demographic diversity</a:t>
                      </a:r>
                      <a:endParaRPr lang="da-DK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58818"/>
                  </a:ext>
                </a:extLst>
              </a:tr>
              <a:tr h="745845">
                <a:tc>
                  <a:txBody>
                    <a:bodyPr/>
                    <a:lstStyle/>
                    <a:p>
                      <a:r>
                        <a:rPr lang="en-US" sz="1050"/>
                        <a:t>Disorder Characteristics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Limited characterization of specific vocal imparimetns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6 articles</a:t>
                      </a:r>
                      <a:endParaRPr lang="da-DK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12-13 articles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Some studies focus purely on classification</a:t>
                      </a:r>
                      <a:endParaRPr lang="da-DK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250510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730DD5CB-FEE6-8F5A-6E31-CE27399972D7}"/>
              </a:ext>
            </a:extLst>
          </p:cNvPr>
          <p:cNvSpPr txBox="1"/>
          <p:nvPr/>
        </p:nvSpPr>
        <p:spPr>
          <a:xfrm>
            <a:off x="5279922" y="5557373"/>
            <a:ext cx="194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b="1" dirty="0"/>
              <a:t>Acoustical Dataset</a:t>
            </a:r>
            <a:endParaRPr lang="da-DK" b="1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BE85EE6-BA98-6276-977D-032939BF4A2F}"/>
              </a:ext>
            </a:extLst>
          </p:cNvPr>
          <p:cNvSpPr txBox="1"/>
          <p:nvPr/>
        </p:nvSpPr>
        <p:spPr>
          <a:xfrm>
            <a:off x="0" y="6082418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sz="1300"/>
              <a:t>Pedersen M. (2025). Artificial Intelligence for Screening Voice Disorders: Aspects of Risk Factors : Research Article. American Journal of Medical and Clinical Research &amp; Reviews, 4(2), 1–8. https://doi.org/10.58372/2835-6276.1254</a:t>
            </a:r>
            <a:endParaRPr lang="en-US" sz="1300" b="0" i="0">
              <a:effectLst/>
              <a:latin typeface="+mj-lt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DFED988-98F9-E365-3B7F-496DDB8B86FC}"/>
              </a:ext>
            </a:extLst>
          </p:cNvPr>
          <p:cNvSpPr txBox="1"/>
          <p:nvPr/>
        </p:nvSpPr>
        <p:spPr>
          <a:xfrm>
            <a:off x="0" y="6551402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EE53C-5EFE-1591-762C-6C036918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19 articles on Voice - AI in Parkinson’s Disease</a:t>
            </a:r>
            <a:endParaRPr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66C05D1C-BB25-05FC-8F76-3B877F10C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277585"/>
              </p:ext>
            </p:extLst>
          </p:nvPr>
        </p:nvGraphicFramePr>
        <p:xfrm>
          <a:off x="378543" y="2077022"/>
          <a:ext cx="8568812" cy="2118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2634">
                  <a:extLst>
                    <a:ext uri="{9D8B030D-6E8A-4147-A177-3AD203B41FA5}">
                      <a16:colId xmlns:a16="http://schemas.microsoft.com/office/drawing/2014/main" val="3281740213"/>
                    </a:ext>
                  </a:extLst>
                </a:gridCol>
                <a:gridCol w="1792036">
                  <a:extLst>
                    <a:ext uri="{9D8B030D-6E8A-4147-A177-3AD203B41FA5}">
                      <a16:colId xmlns:a16="http://schemas.microsoft.com/office/drawing/2014/main" val="3178663234"/>
                    </a:ext>
                  </a:extLst>
                </a:gridCol>
                <a:gridCol w="1540918">
                  <a:extLst>
                    <a:ext uri="{9D8B030D-6E8A-4147-A177-3AD203B41FA5}">
                      <a16:colId xmlns:a16="http://schemas.microsoft.com/office/drawing/2014/main" val="3529679453"/>
                    </a:ext>
                  </a:extLst>
                </a:gridCol>
                <a:gridCol w="1709461">
                  <a:extLst>
                    <a:ext uri="{9D8B030D-6E8A-4147-A177-3AD203B41FA5}">
                      <a16:colId xmlns:a16="http://schemas.microsoft.com/office/drawing/2014/main" val="3129130746"/>
                    </a:ext>
                  </a:extLst>
                </a:gridCol>
                <a:gridCol w="1713763">
                  <a:extLst>
                    <a:ext uri="{9D8B030D-6E8A-4147-A177-3AD203B41FA5}">
                      <a16:colId xmlns:a16="http://schemas.microsoft.com/office/drawing/2014/main" val="4102549386"/>
                    </a:ext>
                  </a:extLst>
                </a:gridCol>
              </a:tblGrid>
              <a:tr h="302350">
                <a:tc>
                  <a:txBody>
                    <a:bodyPr/>
                    <a:lstStyle/>
                    <a:p>
                      <a:r>
                        <a:rPr lang="en-US" sz="900"/>
                        <a:t>Category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Challenges Identified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Articles That Provide Data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Articles That Do Not Provide Data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Reason for Missing Data</a:t>
                      </a:r>
                      <a:endParaRPr lang="da-DK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936099"/>
                  </a:ext>
                </a:extLst>
              </a:tr>
              <a:tr h="352553"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Microphone Placement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Distance of the microphone was identified as a challenge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articles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articles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Many articles assume ideal recording conditions</a:t>
                      </a:r>
                      <a:endParaRPr lang="da-DK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374574"/>
                  </a:ext>
                </a:extLst>
              </a:tr>
              <a:tr h="302350"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Noise Factors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Environmental noise variability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articles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12-13 articles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Articles often assume noise-free environments</a:t>
                      </a:r>
                      <a:endParaRPr lang="da-DK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29449"/>
                  </a:ext>
                </a:extLst>
              </a:tr>
              <a:tr h="378995"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Measurement Parameters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Frequency area measurement inconsistencies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articles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14-15 articles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Many studies do not report detailed frequency analysis</a:t>
                      </a:r>
                      <a:endParaRPr lang="da-DK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479126"/>
                  </a:ext>
                </a:extLst>
              </a:tr>
              <a:tr h="642494"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 Extraction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Challenges in signal processing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articles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11-12 articles</a:t>
                      </a:r>
                      <a:endParaRPr lang="da-DK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 articles focus on algorithm</a:t>
                      </a:r>
                    </a:p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testing or dataset creation</a:t>
                      </a:r>
                    </a:p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 detailing feature</a:t>
                      </a:r>
                    </a:p>
                    <a:p>
                      <a:r>
                        <a:rPr lang="da-DK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extraction.</a:t>
                      </a:r>
                      <a:endParaRPr lang="da-DK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56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99B39369-54C4-8F96-5D0F-B8A0329C7EC5}"/>
              </a:ext>
            </a:extLst>
          </p:cNvPr>
          <p:cNvSpPr txBox="1"/>
          <p:nvPr/>
        </p:nvSpPr>
        <p:spPr>
          <a:xfrm>
            <a:off x="2458065" y="426479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/>
              <a:t>Challenges in Acoustic Data Processing</a:t>
            </a:r>
            <a:r>
              <a:rPr lang="en-US" b="1" dirty="0"/>
              <a:t>            </a:t>
            </a:r>
            <a:r>
              <a:rPr lang="en-US" dirty="0"/>
              <a:t>(note that not all give sufficient data)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9D6875D-9323-7D86-E502-BA6F8EFE1722}"/>
              </a:ext>
            </a:extLst>
          </p:cNvPr>
          <p:cNvSpPr txBox="1"/>
          <p:nvPr/>
        </p:nvSpPr>
        <p:spPr>
          <a:xfrm>
            <a:off x="0" y="5987268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sz="1300"/>
              <a:t>Pedersen M. (2025). Artificial Intelligence for Screening Voice Disorders: Aspects of Risk Factors : Research Article. American Journal of Medical and Clinical Research &amp; Reviews, 4(2), 1–8. https://doi.org/10.58372/2835-6276.1254</a:t>
            </a:r>
            <a:endParaRPr lang="en-US" sz="1300" b="0" i="0">
              <a:effectLst/>
              <a:latin typeface="+mj-lt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8312C1A-CCA8-C577-456E-5607ED5E1043}"/>
              </a:ext>
            </a:extLst>
          </p:cNvPr>
          <p:cNvSpPr txBox="1"/>
          <p:nvPr/>
        </p:nvSpPr>
        <p:spPr>
          <a:xfrm>
            <a:off x="0" y="6578446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  <p:extLst>
      <p:ext uri="{BB962C8B-B14F-4D97-AF65-F5344CB8AC3E}">
        <p14:creationId xmlns:p14="http://schemas.microsoft.com/office/powerpoint/2010/main" val="211195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F1A11-8553-6C19-ED4F-C0C3EC68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19 articles on Voice - AI in Parkinson’s disease</a:t>
            </a:r>
            <a:endParaRPr dirty="0"/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D52E1A69-3151-310C-E03E-5C4BE253E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89172"/>
              </p:ext>
            </p:extLst>
          </p:nvPr>
        </p:nvGraphicFramePr>
        <p:xfrm>
          <a:off x="457200" y="1539977"/>
          <a:ext cx="8362334" cy="33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7010">
                  <a:extLst>
                    <a:ext uri="{9D8B030D-6E8A-4147-A177-3AD203B41FA5}">
                      <a16:colId xmlns:a16="http://schemas.microsoft.com/office/drawing/2014/main" val="2828380756"/>
                    </a:ext>
                  </a:extLst>
                </a:gridCol>
                <a:gridCol w="2255937">
                  <a:extLst>
                    <a:ext uri="{9D8B030D-6E8A-4147-A177-3AD203B41FA5}">
                      <a16:colId xmlns:a16="http://schemas.microsoft.com/office/drawing/2014/main" val="72877780"/>
                    </a:ext>
                  </a:extLst>
                </a:gridCol>
                <a:gridCol w="2151986">
                  <a:extLst>
                    <a:ext uri="{9D8B030D-6E8A-4147-A177-3AD203B41FA5}">
                      <a16:colId xmlns:a16="http://schemas.microsoft.com/office/drawing/2014/main" val="3144126779"/>
                    </a:ext>
                  </a:extLst>
                </a:gridCol>
                <a:gridCol w="2157401">
                  <a:extLst>
                    <a:ext uri="{9D8B030D-6E8A-4147-A177-3AD203B41FA5}">
                      <a16:colId xmlns:a16="http://schemas.microsoft.com/office/drawing/2014/main" val="2136555187"/>
                    </a:ext>
                  </a:extLst>
                </a:gridCol>
              </a:tblGrid>
              <a:tr h="357742">
                <a:tc>
                  <a:txBody>
                    <a:bodyPr/>
                    <a:lstStyle/>
                    <a:p>
                      <a:r>
                        <a:rPr lang="en-US" sz="1100"/>
                        <a:t>Evaluation Criteria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Articles That Provide Data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Articles That Do Not Provide Data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Measurement Description</a:t>
                      </a:r>
                      <a:endParaRPr lang="da-DK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84485"/>
                  </a:ext>
                </a:extLst>
              </a:tr>
              <a:tr h="360003"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Sensitivity (recall)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7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11-12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Sensitivity ranged from 73% to 95%</a:t>
                      </a:r>
                      <a:endParaRPr lang="da-DK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08887"/>
                  </a:ext>
                </a:extLst>
              </a:tr>
              <a:tr h="360003"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Specificity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7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11-12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Specificity ranged from 60% to 96%.</a:t>
                      </a:r>
                      <a:endParaRPr lang="da-DK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830069"/>
                  </a:ext>
                </a:extLst>
              </a:tr>
              <a:tr h="360003"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6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12-13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Accuracy ranged between 84% and 96%</a:t>
                      </a:r>
                      <a:endParaRPr lang="da-DK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81599"/>
                  </a:ext>
                </a:extLst>
              </a:tr>
              <a:tr h="399833"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Cross-Validation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8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10-11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Common validation techniques included 10-fold cross-validation</a:t>
                      </a:r>
                      <a:endParaRPr lang="da-DK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702983"/>
                  </a:ext>
                </a:extLst>
              </a:tr>
              <a:tr h="386068">
                <a:tc>
                  <a:txBody>
                    <a:bodyPr/>
                    <a:lstStyle/>
                    <a:p>
                      <a:r>
                        <a:rPr lang="en-US" sz="1100"/>
                        <a:t>Training Setup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7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11-12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80:20 split for training and testing was most common</a:t>
                      </a:r>
                      <a:endParaRPr lang="da-DK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330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/>
                        <a:t>Testing Setup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12-13 articles</a:t>
                      </a:r>
                      <a:endParaRPr lang="da-DK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Evaluation metrics included F1-scores: 0.75–0.79</a:t>
                      </a:r>
                      <a:endParaRPr lang="da-DK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15924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r>
                        <a:rPr lang="en-US" sz="1100"/>
                        <a:t>AI Model Choice &amp; Description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11-12 articles</a:t>
                      </a:r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Popular models included SVM, CNN, and AdaBoost</a:t>
                      </a:r>
                      <a:endParaRPr lang="da-DK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22677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665DE810-35F7-7DD3-3A00-8CAEC730AB64}"/>
              </a:ext>
            </a:extLst>
          </p:cNvPr>
          <p:cNvSpPr txBox="1"/>
          <p:nvPr/>
        </p:nvSpPr>
        <p:spPr>
          <a:xfrm>
            <a:off x="1696064" y="5010246"/>
            <a:ext cx="6843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/>
              <a:t>Evaluation Metrics and Frameworks for Parkinson’s Disease Models</a:t>
            </a:r>
            <a:r>
              <a:rPr dirty="0"/>
              <a:t>.</a:t>
            </a:r>
            <a:r>
              <a:rPr lang="en-US" dirty="0"/>
              <a:t>                                                                                  (Note that not all give sufficient data)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C7D1A00-4C92-58F3-CAD8-A8AAD6F0166F}"/>
              </a:ext>
            </a:extLst>
          </p:cNvPr>
          <p:cNvSpPr txBox="1"/>
          <p:nvPr/>
        </p:nvSpPr>
        <p:spPr>
          <a:xfrm>
            <a:off x="0" y="5987268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sz="1300"/>
              <a:t>Pedersen M. (2025). Artificial Intelligence for Screening Voice Disorders: Aspects of Risk Factors : Research Article. American Journal of Medical and Clinical Research &amp; Reviews, 4(2), 1–8. https://doi.org/10.58372/2835-6276.1254</a:t>
            </a:r>
            <a:endParaRPr lang="en-US" sz="1300" b="0" i="0">
              <a:effectLst/>
              <a:latin typeface="+mj-lt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C3E6ED6-7154-BF97-91E9-E6CA83ADD87D}"/>
              </a:ext>
            </a:extLst>
          </p:cNvPr>
          <p:cNvSpPr txBox="1"/>
          <p:nvPr/>
        </p:nvSpPr>
        <p:spPr>
          <a:xfrm>
            <a:off x="0" y="653685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  <p:extLst>
      <p:ext uri="{BB962C8B-B14F-4D97-AF65-F5344CB8AC3E}">
        <p14:creationId xmlns:p14="http://schemas.microsoft.com/office/powerpoint/2010/main" val="16096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diagram of measurement&#10;&#10;Description automatically generated">
            <a:extLst>
              <a:ext uri="{FF2B5EF4-FFF2-40B4-BE49-F238E27FC236}">
                <a16:creationId xmlns:a16="http://schemas.microsoft.com/office/drawing/2014/main" id="{15376312-119B-E858-3407-C2FAB02ED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142" y="2403591"/>
            <a:ext cx="3879715" cy="2968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Dataset and Quality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20" y="1260591"/>
            <a:ext cx="8411497" cy="1359309"/>
          </a:xfrm>
        </p:spPr>
        <p:txBody>
          <a:bodyPr>
            <a:normAutofit fontScale="92500" lnSpcReduction="20000"/>
          </a:bodyPr>
          <a:lstStyle/>
          <a:p>
            <a:r>
              <a:rPr sz="2300" dirty="0"/>
              <a:t>Data quality and distribution heavily impact AI performance. </a:t>
            </a:r>
            <a:r>
              <a:rPr lang="en-US" sz="2300" dirty="0"/>
              <a:t>   </a:t>
            </a:r>
            <a:r>
              <a:rPr sz="2300" dirty="0"/>
              <a:t>Inadequate microphone positioning, background acoustic interference, and non-representative data distributions can all introduce bias and </a:t>
            </a:r>
            <a:r>
              <a:rPr lang="en-US" sz="2300" dirty="0"/>
              <a:t>              </a:t>
            </a:r>
            <a:r>
              <a:rPr sz="2300" b="1" dirty="0"/>
              <a:t>reduce</a:t>
            </a:r>
            <a:r>
              <a:rPr lang="en-US" sz="2300" b="1" dirty="0"/>
              <a:t> </a:t>
            </a:r>
            <a:r>
              <a:rPr sz="2300" b="1" dirty="0"/>
              <a:t>generalizability</a:t>
            </a:r>
            <a:r>
              <a:rPr dirty="0"/>
              <a:t>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043A96C-2ADF-158D-1534-295E57BDC74C}"/>
              </a:ext>
            </a:extLst>
          </p:cNvPr>
          <p:cNvSpPr txBox="1"/>
          <p:nvPr/>
        </p:nvSpPr>
        <p:spPr>
          <a:xfrm>
            <a:off x="1166348" y="5372274"/>
            <a:ext cx="7189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/>
              <a:t>Flow diagram depicting the sub-factors under the datasets that influences model choices</a:t>
            </a:r>
            <a:r>
              <a:rPr dirty="0"/>
              <a:t>.</a:t>
            </a:r>
            <a:endParaRPr lang="da-DK" sz="14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CA50292-334A-6A2B-BE14-62A25C3A88F4}"/>
              </a:ext>
            </a:extLst>
          </p:cNvPr>
          <p:cNvSpPr txBox="1"/>
          <p:nvPr/>
        </p:nvSpPr>
        <p:spPr>
          <a:xfrm>
            <a:off x="0" y="5991298"/>
            <a:ext cx="9067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300"/>
              <a:t>Das S. Presentation: (Bio)-markers and AI in Voice Disorders (Parkinson’s Disease): Opportunities and Challenges. May 20th 2025. Committee of Voice Related Biomarkers, Union of European Phoniatricians.</a:t>
            </a:r>
            <a:endParaRPr lang="da-DK" sz="130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CA24E64-3436-12E7-64F5-DD96BF47DFB0}"/>
              </a:ext>
            </a:extLst>
          </p:cNvPr>
          <p:cNvSpPr txBox="1"/>
          <p:nvPr/>
        </p:nvSpPr>
        <p:spPr>
          <a:xfrm>
            <a:off x="0" y="653685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39743" cy="2242932"/>
          </a:xfrm>
        </p:spPr>
        <p:txBody>
          <a:bodyPr>
            <a:normAutofit/>
          </a:bodyPr>
          <a:lstStyle/>
          <a:p>
            <a:r>
              <a:rPr dirty="0"/>
              <a:t>Foundation Models – The Next Step?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8257"/>
            <a:ext cx="8229600" cy="3197906"/>
          </a:xfrm>
        </p:spPr>
        <p:txBody>
          <a:bodyPr>
            <a:normAutofit/>
          </a:bodyPr>
          <a:lstStyle/>
          <a:p>
            <a:r>
              <a:rPr sz="2400" dirty="0"/>
              <a:t>Emerging foundation models such as GPT or BERT hold transformative potential voice-AI by enabling multi-task learning. </a:t>
            </a:r>
            <a:endParaRPr lang="en-US" sz="2400" dirty="0"/>
          </a:p>
          <a:p>
            <a:endParaRPr lang="en-US" sz="2400" dirty="0"/>
          </a:p>
          <a:p>
            <a:r>
              <a:rPr sz="2400" dirty="0"/>
              <a:t>Their adaptation to voice</a:t>
            </a:r>
            <a:r>
              <a:rPr lang="en-US" sz="2400" dirty="0"/>
              <a:t>-related</a:t>
            </a:r>
            <a:r>
              <a:rPr sz="2400" dirty="0"/>
              <a:t> biomarkers is currently underexplored or in early investigational phases</a:t>
            </a:r>
            <a:r>
              <a:rPr dirty="0"/>
              <a:t>.</a:t>
            </a:r>
            <a:endParaRPr lang="en-US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88DA347-7AAF-7D1F-A83A-CC7E925AB3AD}"/>
              </a:ext>
            </a:extLst>
          </p:cNvPr>
          <p:cNvSpPr txBox="1"/>
          <p:nvPr/>
        </p:nvSpPr>
        <p:spPr>
          <a:xfrm>
            <a:off x="0" y="653685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kstfelt 36">
            <a:extLst>
              <a:ext uri="{FF2B5EF4-FFF2-40B4-BE49-F238E27FC236}">
                <a16:creationId xmlns:a16="http://schemas.microsoft.com/office/drawing/2014/main" id="{FA601E12-6B3F-5774-7FCB-5122EE725935}"/>
              </a:ext>
            </a:extLst>
          </p:cNvPr>
          <p:cNvSpPr txBox="1"/>
          <p:nvPr/>
        </p:nvSpPr>
        <p:spPr>
          <a:xfrm>
            <a:off x="422436" y="1948544"/>
            <a:ext cx="8590935" cy="346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foundation model trained on voice-related biomarkers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Voice Handicap Index SCORES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GRBAS (or CAPE – V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)listening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Acoustic parameters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(F0, jitter, shimmer, Harmonics Noise Ratio), 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Maximun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Phonation Time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could learn powerful representations of vocal health and impairment.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Here's what such a model could 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conclude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 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infer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depending on its design and the task it's fine-tuned for:  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240CBFCC-3771-15DD-E0D8-EEC20062D045}"/>
              </a:ext>
            </a:extLst>
          </p:cNvPr>
          <p:cNvSpPr txBox="1"/>
          <p:nvPr/>
        </p:nvSpPr>
        <p:spPr>
          <a:xfrm>
            <a:off x="226142" y="5152099"/>
            <a:ext cx="457200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da-DK" sz="1000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088F8F05-08C5-5FF8-B2B6-E283D492A21C}"/>
              </a:ext>
            </a:extLst>
          </p:cNvPr>
          <p:cNvSpPr txBox="1"/>
          <p:nvPr/>
        </p:nvSpPr>
        <p:spPr>
          <a:xfrm>
            <a:off x="4662949" y="3429000"/>
            <a:ext cx="4572000" cy="25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</a:t>
            </a:r>
            <a:endParaRPr lang="da-DK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B4448012-0461-8260-2FB0-44EA71C0C85D}"/>
              </a:ext>
            </a:extLst>
          </p:cNvPr>
          <p:cNvSpPr txBox="1"/>
          <p:nvPr/>
        </p:nvSpPr>
        <p:spPr>
          <a:xfrm>
            <a:off x="4662949" y="1603888"/>
            <a:ext cx="4572000" cy="249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🧬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</a:t>
            </a:r>
            <a:endParaRPr lang="da-DK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7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CA765BF5-A024-2DE4-B83B-8A2429100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117094"/>
              </p:ext>
            </p:extLst>
          </p:nvPr>
        </p:nvGraphicFramePr>
        <p:xfrm>
          <a:off x="457200" y="1741714"/>
          <a:ext cx="8229600" cy="393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879555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5294803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1076928"/>
                    </a:ext>
                  </a:extLst>
                </a:gridCol>
              </a:tblGrid>
              <a:tr h="65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Task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>
                          <a:effectLst/>
                        </a:rPr>
                        <a:t>Input</a:t>
                      </a:r>
                      <a:endParaRPr lang="da-DK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Output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6068607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Voice disorder screening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Audio + MPT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Binary or multiclass label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11616273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Automatic perceptual scoring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Audio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kern="100">
                          <a:effectLst/>
                        </a:rPr>
                        <a:t>GRBAS or CAPE-V scores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93022389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Predict VHI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Audio + demographic info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VHI-10 score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25232134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Track therapy effect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Audio over time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Time-series of severity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34949301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Voice health embedding generation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>
                          <a:effectLst/>
                        </a:rPr>
                        <a:t>Raw or processed audio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800" kern="100" dirty="0" err="1">
                          <a:effectLst/>
                        </a:rPr>
                        <a:t>Fixed-size</a:t>
                      </a:r>
                      <a:r>
                        <a:rPr lang="da-DK" sz="800" kern="100" dirty="0">
                          <a:effectLst/>
                        </a:rPr>
                        <a:t> </a:t>
                      </a:r>
                      <a:r>
                        <a:rPr lang="da-DK" sz="800" kern="100" dirty="0" err="1">
                          <a:effectLst/>
                        </a:rPr>
                        <a:t>vector</a:t>
                      </a:r>
                      <a:endParaRPr lang="da-DK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83975880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B312B54B-E1F3-F84B-F103-F7C0349BEE5F}"/>
              </a:ext>
            </a:extLst>
          </p:cNvPr>
          <p:cNvSpPr txBox="1"/>
          <p:nvPr/>
        </p:nvSpPr>
        <p:spPr>
          <a:xfrm>
            <a:off x="696685" y="269369"/>
            <a:ext cx="7478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Example Tasks Enabled by the Multiple Layer Perception Foundation Model</a:t>
            </a:r>
            <a:endParaRPr kumimoji="0" lang="en-US" altLang="da-DK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9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056"/>
            <a:ext cx="7750629" cy="957944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dirty="0"/>
              <a:t>linical Readiness and EU AI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9029"/>
            <a:ext cx="8229600" cy="3442872"/>
          </a:xfrm>
        </p:spPr>
        <p:txBody>
          <a:bodyPr/>
          <a:lstStyle/>
          <a:p>
            <a:r>
              <a:rPr sz="2400" dirty="0"/>
              <a:t>Quantitative performance metrics alone are insufficient for determining clinical applicability. </a:t>
            </a:r>
            <a:endParaRPr lang="en-US" sz="2400" dirty="0"/>
          </a:p>
          <a:p>
            <a:r>
              <a:rPr sz="2400" dirty="0"/>
              <a:t>Regulatory frameworks like the EU AI Act stress explainability, robustness, and real-world validation.</a:t>
            </a:r>
            <a:endParaRPr lang="en-US" sz="2400" dirty="0"/>
          </a:p>
          <a:p>
            <a:endParaRPr lang="en-US" sz="2400" dirty="0"/>
          </a:p>
          <a:p>
            <a:r>
              <a:rPr sz="2400" dirty="0"/>
              <a:t>The integration of AI applications in clinical practice remains subject to ongoing regulatory and practical evaluation</a:t>
            </a:r>
            <a:r>
              <a:rPr dirty="0"/>
              <a:t>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D6ED092-2D71-570F-7B11-A1A347E802CC}"/>
              </a:ext>
            </a:extLst>
          </p:cNvPr>
          <p:cNvSpPr txBox="1"/>
          <p:nvPr/>
        </p:nvSpPr>
        <p:spPr>
          <a:xfrm>
            <a:off x="0" y="6011901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sz="1300"/>
              <a:t>Gstrein, O. J., Haleem, N., &amp; Zwitter, A. (2024). General-purpose AI regulation and the European Union AI Act. Internet Policy Review, 13(3). https://doi.org/10.14763/2024.3.1790</a:t>
            </a:r>
            <a:endParaRPr kumimoji="0" lang="da-DK" altLang="da-DK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D47B876-B001-B596-31D5-8CAE0B815464}"/>
              </a:ext>
            </a:extLst>
          </p:cNvPr>
          <p:cNvSpPr txBox="1"/>
          <p:nvPr/>
        </p:nvSpPr>
        <p:spPr>
          <a:xfrm>
            <a:off x="0" y="653685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27048"/>
          </a:xfrm>
        </p:spPr>
        <p:txBody>
          <a:bodyPr/>
          <a:lstStyle/>
          <a:p>
            <a:r>
              <a:rPr dirty="0"/>
              <a:t>Limitations and Open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" y="3048000"/>
            <a:ext cx="8088086" cy="3552568"/>
          </a:xfrm>
        </p:spPr>
        <p:txBody>
          <a:bodyPr/>
          <a:lstStyle/>
          <a:p>
            <a:r>
              <a:rPr sz="2400" dirty="0"/>
              <a:t>Despite its promise, Voice-AI remains hindered by a lack of standardized protocols and robust clinical trials. </a:t>
            </a:r>
            <a:r>
              <a:rPr lang="en-US" sz="2400" dirty="0"/>
              <a:t>                  T</a:t>
            </a:r>
            <a:r>
              <a:rPr sz="2400" dirty="0"/>
              <a:t>rust, transparency, and diverse data remain key barriers</a:t>
            </a:r>
            <a:r>
              <a:rPr dirty="0"/>
              <a:t>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A95DFEC-9CBE-E73D-1B58-89EAA7A6ECA8}"/>
              </a:ext>
            </a:extLst>
          </p:cNvPr>
          <p:cNvSpPr txBox="1"/>
          <p:nvPr/>
        </p:nvSpPr>
        <p:spPr>
          <a:xfrm>
            <a:off x="98323" y="6456404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5943" cy="3377344"/>
          </a:xfrm>
        </p:spPr>
        <p:txBody>
          <a:bodyPr/>
          <a:lstStyle/>
          <a:p>
            <a:r>
              <a:rPr dirty="0"/>
              <a:t>Conclusion &amp; Path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4457"/>
            <a:ext cx="8229600" cy="3377345"/>
          </a:xfrm>
        </p:spPr>
        <p:txBody>
          <a:bodyPr>
            <a:normAutofit/>
          </a:bodyPr>
          <a:lstStyle/>
          <a:p>
            <a:r>
              <a:rPr sz="2400" dirty="0"/>
              <a:t>To make AI for voice disorders viable in clinics, it is imperative to design </a:t>
            </a:r>
            <a:r>
              <a:rPr lang="en-US" sz="2400" dirty="0"/>
              <a:t>updated, reliable </a:t>
            </a:r>
            <a:r>
              <a:rPr sz="2400" dirty="0"/>
              <a:t>systems </a:t>
            </a:r>
            <a:endParaRPr lang="en-US" sz="2400" dirty="0"/>
          </a:p>
          <a:p>
            <a:r>
              <a:rPr sz="2400" dirty="0"/>
              <a:t>with input from both </a:t>
            </a:r>
            <a:endParaRPr lang="en-US" sz="2400" dirty="0"/>
          </a:p>
          <a:p>
            <a:r>
              <a:rPr sz="2400"/>
              <a:t>data </a:t>
            </a:r>
            <a:r>
              <a:rPr sz="2400" dirty="0"/>
              <a:t>scientists and clinical stakeholders</a:t>
            </a:r>
            <a:r>
              <a:rPr sz="2400"/>
              <a:t>, </a:t>
            </a:r>
            <a:endParaRPr lang="en-US" sz="2400"/>
          </a:p>
          <a:p>
            <a:r>
              <a:rPr sz="2400"/>
              <a:t>but </a:t>
            </a:r>
            <a:r>
              <a:rPr sz="2400" dirty="0"/>
              <a:t>with direct input from clinicians and patients.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F4BCD42-A02F-5726-3FEF-AC9E6CB84D68}"/>
              </a:ext>
            </a:extLst>
          </p:cNvPr>
          <p:cNvSpPr txBox="1"/>
          <p:nvPr/>
        </p:nvSpPr>
        <p:spPr>
          <a:xfrm>
            <a:off x="0" y="6456404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3A2F0-0A5F-6794-54AB-F5BA1A69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DEF1-BB27-88F4-FF9F-73B004DA2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no conflicts of interest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84434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A17D18B5-9870-6B15-E87B-8C48395120D3}"/>
              </a:ext>
            </a:extLst>
          </p:cNvPr>
          <p:cNvSpPr txBox="1"/>
          <p:nvPr/>
        </p:nvSpPr>
        <p:spPr>
          <a:xfrm>
            <a:off x="3582336" y="5424135"/>
            <a:ext cx="3741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Thank you for listening!</a:t>
            </a:r>
            <a:endParaRPr lang="da-DK" sz="280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460E9FA-1FD0-4BBF-323E-ADDF07FE0839}"/>
              </a:ext>
            </a:extLst>
          </p:cNvPr>
          <p:cNvSpPr txBox="1"/>
          <p:nvPr/>
        </p:nvSpPr>
        <p:spPr>
          <a:xfrm>
            <a:off x="3642850" y="4711622"/>
            <a:ext cx="23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No conflict of interest</a:t>
            </a:r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D9A8945-8677-CE00-CB36-6B0A6EEC20B9}"/>
              </a:ext>
            </a:extLst>
          </p:cNvPr>
          <p:cNvSpPr txBox="1"/>
          <p:nvPr/>
        </p:nvSpPr>
        <p:spPr>
          <a:xfrm>
            <a:off x="1186914" y="604450"/>
            <a:ext cx="6770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t>Acknowledgements</a:t>
            </a:r>
            <a:br/>
            <a:r>
              <a:t>Thank you to Vitus Girelli Meiner, MSc. in Computer Science,</a:t>
            </a:r>
            <a:br/>
            <a:r>
              <a:t>IT-University of Copenhagen, Denmark</a:t>
            </a:r>
          </a:p>
          <a:p>
            <a:pPr algn="ctr"/>
            <a:r>
              <a:t>Vigga Girelli Meiner, High School Graduate,</a:t>
            </a:r>
            <a:br/>
            <a:r>
              <a:t>Gefion Gymnasium, Denmark </a:t>
            </a:r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557584-79CE-71E7-E50B-447757FF9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34741"/>
          <a:stretch/>
        </p:blipFill>
        <p:spPr bwMode="auto">
          <a:xfrm>
            <a:off x="1977000" y="2341589"/>
            <a:ext cx="1979766" cy="217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65C16E-303B-2A68-E5FF-FE4C9EB67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t="28174" r="23802" b="30630"/>
          <a:stretch/>
        </p:blipFill>
        <p:spPr bwMode="auto">
          <a:xfrm>
            <a:off x="5492254" y="2341588"/>
            <a:ext cx="1901604" cy="217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3D46941-11E6-6CDD-04E5-1B9CF462B3D2}"/>
              </a:ext>
            </a:extLst>
          </p:cNvPr>
          <p:cNvSpPr txBox="1"/>
          <p:nvPr/>
        </p:nvSpPr>
        <p:spPr>
          <a:xfrm>
            <a:off x="0" y="6488205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  <p:extLst>
      <p:ext uri="{BB962C8B-B14F-4D97-AF65-F5344CB8AC3E}">
        <p14:creationId xmlns:p14="http://schemas.microsoft.com/office/powerpoint/2010/main" val="231813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Biomarker-Based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5974" cy="4210665"/>
          </a:xfrm>
        </p:spPr>
        <p:txBody>
          <a:bodyPr>
            <a:normAutofit lnSpcReduction="10000"/>
          </a:bodyPr>
          <a:lstStyle/>
          <a:p>
            <a:r>
              <a:t>This table lists key voice biomarkers used in genetic disorder studies. F0, jitter, and MPT are central, but many studies are still in early stages of clinical relevance.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A9320CF-9C4A-1636-5F97-00232D86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828" y="1643216"/>
            <a:ext cx="4090876" cy="357156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C6C5148-000F-BD67-0C3D-C8BAE42ED00C}"/>
              </a:ext>
            </a:extLst>
          </p:cNvPr>
          <p:cNvSpPr txBox="1"/>
          <p:nvPr/>
        </p:nvSpPr>
        <p:spPr>
          <a:xfrm>
            <a:off x="4557251" y="5166513"/>
            <a:ext cx="4291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t>Frequency of Voice-Related Parameters in Papers on Genetics in the Last 5 Years</a:t>
            </a:r>
            <a:endParaRPr lang="da-DK" sz="120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1559EFD-AC8D-D8F1-3CD1-1838CAE9C90A}"/>
              </a:ext>
            </a:extLst>
          </p:cNvPr>
          <p:cNvSpPr txBox="1"/>
          <p:nvPr/>
        </p:nvSpPr>
        <p:spPr>
          <a:xfrm>
            <a:off x="0" y="648708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7CB3EE8-BF04-8DDD-F096-96BE6D5FF013}"/>
              </a:ext>
            </a:extLst>
          </p:cNvPr>
          <p:cNvSpPr txBox="1"/>
          <p:nvPr/>
        </p:nvSpPr>
        <p:spPr>
          <a:xfrm>
            <a:off x="0" y="5987268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sz="1300"/>
              <a:t>Pedersen M. (2025). Artificial Intelligence for Screening Voice Disorders: Aspects of Risk Factors : Research Article. American Journal of Medical and Clinical Research &amp; Reviews, 4(2), 1–8. https://doi.org/10.58372/2835-6276.1254</a:t>
            </a:r>
            <a:endParaRPr lang="en-US" sz="1300" b="0" i="0"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The Role of Optical Coherence Tomography (OCT)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590"/>
            <a:ext cx="8509819" cy="922098"/>
          </a:xfrm>
        </p:spPr>
        <p:txBody>
          <a:bodyPr>
            <a:normAutofit fontScale="70000" lnSpcReduction="20000"/>
          </a:bodyPr>
          <a:lstStyle/>
          <a:p>
            <a:r>
              <a:t>Optical Coherence Tomography (OCT) provides a non-invasive modality to visualize vocal fold tissue, useful for tracking puberty, hormones, and voice recovery after injuries or radiation exposure.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E3E8A10-440C-3BC9-3890-85E80957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4" y="2391688"/>
            <a:ext cx="5946039" cy="317337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7E1BF23-AD1E-9389-3EC3-831DE490F9C5}"/>
              </a:ext>
            </a:extLst>
          </p:cNvPr>
          <p:cNvSpPr txBox="1"/>
          <p:nvPr/>
        </p:nvSpPr>
        <p:spPr>
          <a:xfrm>
            <a:off x="1272047" y="5510408"/>
            <a:ext cx="72340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Three boys average Voice Range Profiles and standard deviations for the highest and lowest tones </a:t>
            </a:r>
            <a:endParaRPr lang="da-DK" sz="140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8451293-E2BF-C337-450B-A6AF82B7BA27}"/>
              </a:ext>
            </a:extLst>
          </p:cNvPr>
          <p:cNvSpPr txBox="1"/>
          <p:nvPr/>
        </p:nvSpPr>
        <p:spPr>
          <a:xfrm>
            <a:off x="0" y="6090919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/>
              <a:t>Pedersen M. Tissue Analysis of the Vocal Folds Cellular and Biochemical Aspects. J Biomed Res Environ Sci. 2025 Feb 18; 6(1): 153-156. doi: 10.37871/jbres2067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3FCC3E8-CD47-FF9C-508C-CFA11153DF11}"/>
              </a:ext>
            </a:extLst>
          </p:cNvPr>
          <p:cNvSpPr txBox="1"/>
          <p:nvPr/>
        </p:nvSpPr>
        <p:spPr>
          <a:xfrm>
            <a:off x="0" y="653685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CA876-6D1A-B0F4-AF46-7B7923FA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66" y="0"/>
            <a:ext cx="8229600" cy="1143000"/>
          </a:xfrm>
        </p:spPr>
        <p:txBody>
          <a:bodyPr/>
          <a:lstStyle/>
          <a:p>
            <a:r>
              <a:rPr lang="en-US"/>
              <a:t>Overview of a foundation model</a:t>
            </a:r>
            <a:endParaRPr lang="da-D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2EBB20A-8F6A-7373-7993-C1CEC02F3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314" y="1321683"/>
            <a:ext cx="4439036" cy="448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🔧</a:t>
            </a:r>
            <a:r>
              <a:rPr kumimoji="0" lang="en-US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Objective</a:t>
            </a:r>
            <a:endParaRPr kumimoji="0" lang="da-DK" altLang="da-DK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🪜</a:t>
            </a:r>
            <a:r>
              <a:rPr kumimoji="0" lang="en-US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Steps to Build the MLP Model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Collect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Data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Each sample = [MPT, F0, jitter, shimmer, HNR] + severity label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Labels: “Mild”, “Moderate”, “</a:t>
            </a: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Severe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Extract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Features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tools like </a:t>
            </a:r>
            <a:r>
              <a:rPr kumimoji="0" lang="en-US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Praat</a:t>
            </a: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openSMILE</a:t>
            </a: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or </a:t>
            </a:r>
            <a:r>
              <a:rPr kumimoji="0" lang="en-US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Librosa</a:t>
            </a:r>
            <a:endParaRPr kumimoji="0" lang="en-US" alt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Normalize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features for model input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Define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the Model (MLP)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Input </a:t>
            </a: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layer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5 features</a:t>
            </a:r>
            <a:endParaRPr kumimoji="0" lang="en-US" alt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Hidden layers: 1–2 (e.g., 32 → 16 neurons)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Output layer: 3 neurons (one per class)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Activation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ReLU</a:t>
            </a:r>
            <a:endParaRPr kumimoji="0" lang="en-US" alt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Output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Softmax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→ </a:t>
            </a: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probabilities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per class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Train the Model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Loss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function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CrossEntropyLoss</a:t>
            </a:r>
            <a:endParaRPr kumimoji="0" lang="en-US" alt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Optimizer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Adam</a:t>
            </a:r>
            <a:endParaRPr kumimoji="0" lang="en-US" alt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Input: feature </a:t>
            </a: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vectors</a:t>
            </a:r>
            <a:endParaRPr kumimoji="0" lang="en-US" alt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Target: class labels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Deploy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model in a clinical app or desktop tool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Input features 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during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laryngoscopy</a:t>
            </a:r>
            <a:endParaRPr kumimoji="0" lang="en-US" altLang="da-DK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Output severity level in real time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59FB17-DB5D-5924-7D39-700BBCBF6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86" y="5888466"/>
            <a:ext cx="631371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🧠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Why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MLP?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Simple, fast, and effective for tabular clinical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Can integrate with real-time systems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Works well even without raw audio if features are accurate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8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23" y="825245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>Why </a:t>
            </a:r>
            <a:r>
              <a:rPr lang="en-US" dirty="0"/>
              <a:t>Voice-related Artificial Intelligence (</a:t>
            </a:r>
            <a:r>
              <a:rPr dirty="0"/>
              <a:t>Voice-AI</a:t>
            </a:r>
            <a:r>
              <a:rPr lang="en-US" dirty="0"/>
              <a:t>)</a:t>
            </a:r>
            <a:r>
              <a:rPr dirty="0"/>
              <a:t> Matters in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771"/>
            <a:ext cx="8229600" cy="3944056"/>
          </a:xfrm>
        </p:spPr>
        <p:txBody>
          <a:bodyPr/>
          <a:lstStyle/>
          <a:p>
            <a:r>
              <a:rPr sz="2400" dirty="0"/>
              <a:t>Voice-AI represents a rapidly advancing field of research that enables non-invasive, scalable methods for </a:t>
            </a:r>
            <a:endParaRPr lang="en-US" sz="2400" dirty="0"/>
          </a:p>
          <a:p>
            <a:r>
              <a:rPr sz="2400" dirty="0"/>
              <a:t>voice disorders, </a:t>
            </a:r>
            <a:endParaRPr lang="en-US" sz="2400" dirty="0"/>
          </a:p>
          <a:p>
            <a:r>
              <a:rPr sz="2400" dirty="0"/>
              <a:t>with Parkinson’s disease bein</a:t>
            </a:r>
            <a:r>
              <a:rPr lang="en-US" sz="2400" dirty="0"/>
              <a:t>g a notable part in our library search on Voice-AI, by the Royal Society of Medicine Library UK</a:t>
            </a:r>
            <a:r>
              <a:rPr sz="2400" dirty="0"/>
              <a:t>.</a:t>
            </a:r>
            <a:endParaRPr lang="en-US" sz="2400" dirty="0"/>
          </a:p>
          <a:p>
            <a:endParaRPr lang="en-US" sz="2400" dirty="0"/>
          </a:p>
          <a:p>
            <a:r>
              <a:rPr sz="2400" b="1" dirty="0"/>
              <a:t>However, adoption in clinical settings has seen limited clinical integration due to insufficient </a:t>
            </a:r>
            <a:r>
              <a:rPr lang="en-US" sz="2400" b="1" dirty="0"/>
              <a:t>clinical evaluation</a:t>
            </a:r>
            <a:r>
              <a:rPr dirty="0"/>
              <a:t>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C57631F-F10A-7ABD-70B5-AF804DEE721C}"/>
              </a:ext>
            </a:extLst>
          </p:cNvPr>
          <p:cNvSpPr txBox="1"/>
          <p:nvPr/>
        </p:nvSpPr>
        <p:spPr>
          <a:xfrm>
            <a:off x="68826" y="653685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t>Components of a Voice-AI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629"/>
            <a:ext cx="8229600" cy="3955850"/>
          </a:xfrm>
        </p:spPr>
        <p:txBody>
          <a:bodyPr>
            <a:normAutofit/>
          </a:bodyPr>
          <a:lstStyle/>
          <a:p>
            <a:r>
              <a:rPr sz="2400" dirty="0"/>
              <a:t>The schematic illustrates the fundamental components of a minimal Voice-AI system. </a:t>
            </a:r>
            <a:endParaRPr lang="en-US" sz="2400" dirty="0"/>
          </a:p>
          <a:p>
            <a:r>
              <a:rPr sz="2400" dirty="0"/>
              <a:t>It maps the input audio signal through pre-processing and modeling to generate outputs such as</a:t>
            </a:r>
            <a:r>
              <a:rPr lang="en-US" sz="2400" dirty="0"/>
              <a:t>:</a:t>
            </a:r>
            <a:r>
              <a:rPr sz="2400" dirty="0"/>
              <a:t> </a:t>
            </a:r>
            <a:r>
              <a:rPr lang="en-US" sz="2400" dirty="0"/>
              <a:t>                                   </a:t>
            </a:r>
            <a:r>
              <a:rPr sz="2400" dirty="0"/>
              <a:t>diagnostic</a:t>
            </a:r>
            <a:r>
              <a:rPr lang="en-US" sz="2400" dirty="0"/>
              <a:t> </a:t>
            </a:r>
            <a:r>
              <a:rPr sz="2400" dirty="0"/>
              <a:t>classifications or quantitative scores</a:t>
            </a:r>
            <a:r>
              <a:rPr dirty="0"/>
              <a:t>.</a:t>
            </a:r>
          </a:p>
        </p:txBody>
      </p:sp>
      <p:pic>
        <p:nvPicPr>
          <p:cNvPr id="4" name="Picture 1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2074C094-82F2-5990-B266-EF024B10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88" y="4358253"/>
            <a:ext cx="7038217" cy="173091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D95E32F-FF33-70FC-64F2-2E3DD1F3BF5B}"/>
              </a:ext>
            </a:extLst>
          </p:cNvPr>
          <p:cNvSpPr txBox="1"/>
          <p:nvPr/>
        </p:nvSpPr>
        <p:spPr>
          <a:xfrm>
            <a:off x="-20629" y="5964093"/>
            <a:ext cx="9067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300"/>
              <a:t>Das S. Presentation: (Bio)-markers and AI in Voice Disorders (Parkinson’s Disease): Opportunities and Challenges. May 20th 2025. Committee of Voice Related Biomarkers, Union of European Phoniatricians.</a:t>
            </a:r>
            <a:endParaRPr lang="da-DK" sz="130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8D3E409-D090-D019-EF9C-45646419E2B8}"/>
              </a:ext>
            </a:extLst>
          </p:cNvPr>
          <p:cNvSpPr txBox="1"/>
          <p:nvPr/>
        </p:nvSpPr>
        <p:spPr>
          <a:xfrm>
            <a:off x="0" y="653685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2771"/>
            <a:ext cx="8229600" cy="141514"/>
          </a:xfrm>
        </p:spPr>
        <p:txBody>
          <a:bodyPr>
            <a:normAutofit fontScale="90000"/>
          </a:bodyPr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96059"/>
            <a:ext cx="8411497" cy="1090094"/>
          </a:xfrm>
        </p:spPr>
        <p:txBody>
          <a:bodyPr>
            <a:normAutofit fontScale="55000" lnSpcReduction="20000"/>
          </a:bodyPr>
          <a:lstStyle/>
          <a:p>
            <a:r>
              <a:rPr dirty="0"/>
              <a:t>Voice-AI models encompass both classical statistical techniques and advanced deep learning architectures. </a:t>
            </a:r>
            <a:endParaRPr lang="en-US" dirty="0"/>
          </a:p>
          <a:p>
            <a:r>
              <a:rPr b="1" dirty="0"/>
              <a:t>This figure provides </a:t>
            </a:r>
            <a:r>
              <a:rPr lang="en-US" b="1" dirty="0"/>
              <a:t>an overview of models </a:t>
            </a:r>
            <a:r>
              <a:rPr b="1" dirty="0"/>
              <a:t>applied across </a:t>
            </a:r>
            <a:r>
              <a:rPr lang="en-US" b="1" dirty="0"/>
              <a:t>the 19</a:t>
            </a:r>
            <a:r>
              <a:rPr b="1" dirty="0"/>
              <a:t> </a:t>
            </a:r>
            <a:r>
              <a:rPr lang="en-US" b="1" dirty="0"/>
              <a:t>Parkinson ’s-related</a:t>
            </a:r>
            <a:r>
              <a:rPr b="1" dirty="0"/>
              <a:t> studies</a:t>
            </a:r>
            <a:r>
              <a:rPr lang="en-US" b="1" dirty="0"/>
              <a:t> </a:t>
            </a:r>
            <a:r>
              <a:rPr lang="en-US" dirty="0"/>
              <a:t>(search of Voice-AI by the Royal Society of Medicine, UK, 2013-2023)</a:t>
            </a:r>
            <a:r>
              <a:rPr dirty="0"/>
              <a:t>.</a:t>
            </a:r>
          </a:p>
        </p:txBody>
      </p:sp>
      <p:pic>
        <p:nvPicPr>
          <p:cNvPr id="4" name="Picture 1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F8EE93B1-7099-29BB-24D5-A52ED54C2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212" y="1486153"/>
            <a:ext cx="5959315" cy="463161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088EA8F-1F1F-99F2-A641-A7D295C2C64E}"/>
              </a:ext>
            </a:extLst>
          </p:cNvPr>
          <p:cNvSpPr txBox="1"/>
          <p:nvPr/>
        </p:nvSpPr>
        <p:spPr>
          <a:xfrm>
            <a:off x="1" y="5969499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300" dirty="0"/>
              <a:t>Das S. Presentation: (Bio)-markers and AI in Voice Disorders (Parkinson’s Disease): Opportunities and Challenges. May 20th 2025. Committee of Voice Related Biomarkers, Union of European Phoniatricians.</a:t>
            </a:r>
            <a:endParaRPr lang="da-DK" sz="13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5BC7D9F-8293-D758-4FD1-C185B1ED3253}"/>
              </a:ext>
            </a:extLst>
          </p:cNvPr>
          <p:cNvSpPr txBox="1"/>
          <p:nvPr/>
        </p:nvSpPr>
        <p:spPr>
          <a:xfrm>
            <a:off x="3286125" y="2092112"/>
            <a:ext cx="463550" cy="139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5A3FEA8-1F32-302F-41F6-EA0C8ABA396B}"/>
              </a:ext>
            </a:extLst>
          </p:cNvPr>
          <p:cNvSpPr txBox="1"/>
          <p:nvPr/>
        </p:nvSpPr>
        <p:spPr>
          <a:xfrm>
            <a:off x="0" y="6519988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Model Performance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87" y="1600201"/>
            <a:ext cx="8229600" cy="1856409"/>
          </a:xfrm>
        </p:spPr>
        <p:txBody>
          <a:bodyPr>
            <a:normAutofit/>
          </a:bodyPr>
          <a:lstStyle/>
          <a:p>
            <a:r>
              <a:rPr sz="2000" dirty="0"/>
              <a:t>This table compares </a:t>
            </a:r>
            <a:r>
              <a:rPr lang="en-US" sz="2000" dirty="0"/>
              <a:t>critical </a:t>
            </a:r>
            <a:r>
              <a:rPr sz="2000" dirty="0"/>
              <a:t>model performance across </a:t>
            </a:r>
            <a:r>
              <a:rPr lang="en-US" sz="2000" dirty="0"/>
              <a:t>the 19</a:t>
            </a:r>
            <a:r>
              <a:rPr sz="2000" dirty="0"/>
              <a:t> studies.</a:t>
            </a:r>
            <a:r>
              <a:rPr lang="en-US" sz="2000" dirty="0"/>
              <a:t>           </a:t>
            </a:r>
            <a:r>
              <a:rPr sz="2000" dirty="0"/>
              <a:t> Support Vector Machines (SVMs), CNNs, and Random Forests demonstrated robust accuracy and sensitivity, </a:t>
            </a:r>
            <a:r>
              <a:rPr lang="en-US" sz="2000" dirty="0"/>
              <a:t>                                                            </a:t>
            </a:r>
            <a:r>
              <a:rPr sz="2000" dirty="0"/>
              <a:t>although performance varied regarding precision and </a:t>
            </a:r>
            <a:r>
              <a:rPr lang="en-US" sz="2000" dirty="0"/>
              <a:t>F1</a:t>
            </a:r>
            <a:r>
              <a:rPr sz="2400" dirty="0"/>
              <a:t>.</a:t>
            </a:r>
            <a:endParaRPr lang="en-US" sz="2400" dirty="0"/>
          </a:p>
          <a:p>
            <a:r>
              <a:rPr lang="en-US" sz="1800" dirty="0"/>
              <a:t>(not all articles give detailed data</a:t>
            </a:r>
            <a:r>
              <a:rPr lang="en-US" sz="2400" dirty="0"/>
              <a:t>)</a:t>
            </a:r>
            <a:endParaRPr sz="2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069B07C-12CC-55C6-459E-D2FB065D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65871"/>
            <a:ext cx="8258175" cy="211455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5BFAEF2-E5A1-DC67-77C0-099FB9BB5309}"/>
              </a:ext>
            </a:extLst>
          </p:cNvPr>
          <p:cNvSpPr txBox="1"/>
          <p:nvPr/>
        </p:nvSpPr>
        <p:spPr>
          <a:xfrm>
            <a:off x="2856582" y="5504843"/>
            <a:ext cx="352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b="1" dirty="0"/>
              <a:t>Models information across studies</a:t>
            </a:r>
            <a:r>
              <a:rPr dirty="0"/>
              <a:t>.</a:t>
            </a: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AF2F1E6-536C-8BF2-4821-4B3526D2DE97}"/>
              </a:ext>
            </a:extLst>
          </p:cNvPr>
          <p:cNvSpPr txBox="1"/>
          <p:nvPr/>
        </p:nvSpPr>
        <p:spPr>
          <a:xfrm>
            <a:off x="0" y="5878579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125"/>
              </a:spcAft>
            </a:pPr>
            <a:r>
              <a:rPr sz="1300"/>
              <a:t>Pedersen M, Meiner VG. AI-Based Quality of Voice Analysis Models for Clinical Use, Insights of Quality of Models from 19 Parkinson’s Disease Studies (2013-2023). Journal of Clinical Medical Research - Year 2024, Vol 6, Issue 1. https://doi.org/10.46889/JCMR.2025.6107</a:t>
            </a:r>
            <a:endParaRPr lang="da-DK" sz="1300" b="0" i="0" u="none" strike="noStrike">
              <a:solidFill>
                <a:srgbClr val="878C9F"/>
              </a:solidFill>
              <a:effectLst/>
              <a:latin typeface="inherit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45A379C-47A3-959D-0D7F-83E312D09615}"/>
              </a:ext>
            </a:extLst>
          </p:cNvPr>
          <p:cNvSpPr txBox="1"/>
          <p:nvPr/>
        </p:nvSpPr>
        <p:spPr>
          <a:xfrm>
            <a:off x="0" y="653685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Confusion Matrix and Its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23" y="1169606"/>
            <a:ext cx="8229600" cy="1388805"/>
          </a:xfrm>
        </p:spPr>
        <p:txBody>
          <a:bodyPr>
            <a:normAutofit fontScale="92500" lnSpcReduction="10000"/>
          </a:bodyPr>
          <a:lstStyle/>
          <a:p>
            <a:r>
              <a:rPr sz="2300" dirty="0"/>
              <a:t>The confusion matrix facilitates contextual interpretation of accuracy metrics. High accuracy may yield misleading conclusions</a:t>
            </a:r>
            <a:r>
              <a:rPr lang="en-US" sz="2300" dirty="0"/>
              <a:t>                       </a:t>
            </a:r>
            <a:r>
              <a:rPr sz="2300" dirty="0"/>
              <a:t> in imbalanced datasets unless paired with </a:t>
            </a:r>
            <a:r>
              <a:rPr lang="en-US" sz="2300" dirty="0"/>
              <a:t>                                  </a:t>
            </a:r>
            <a:r>
              <a:rPr sz="2300" dirty="0"/>
              <a:t>sensitivity, specificity, and precision</a:t>
            </a:r>
            <a:r>
              <a:rPr dirty="0"/>
              <a:t>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D6A715D-8E62-6A32-CCA0-9215992FE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3" y="2412293"/>
            <a:ext cx="5132489" cy="295028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6FDE274-096A-80E0-42AE-F17FED86D1D9}"/>
              </a:ext>
            </a:extLst>
          </p:cNvPr>
          <p:cNvSpPr txBox="1"/>
          <p:nvPr/>
        </p:nvSpPr>
        <p:spPr>
          <a:xfrm>
            <a:off x="3640393" y="5362577"/>
            <a:ext cx="186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Confusion matrix.</a:t>
            </a:r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DEA2D3F-4250-61CD-2BA8-837E64426F4C}"/>
              </a:ext>
            </a:extLst>
          </p:cNvPr>
          <p:cNvSpPr txBox="1"/>
          <p:nvPr/>
        </p:nvSpPr>
        <p:spPr>
          <a:xfrm>
            <a:off x="-1" y="5837940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125"/>
              </a:spcAft>
            </a:pPr>
            <a:r>
              <a:rPr sz="1300"/>
              <a:t>Pedersen M, Meiner VG. AI-Based Quality of Voice Analysis Models for Clinical Use, Insights of Quality of Models from 19 Parkinson’s Disease Studies (2013-2023). Journal of Clinical Medical Research - Year 2024, Vol 6, Issue 1. https://doi.org/10.46889/JCMR.2025.6107</a:t>
            </a:r>
            <a:endParaRPr lang="da-DK" sz="1300" b="0" i="0" u="none" strike="noStrike">
              <a:solidFill>
                <a:srgbClr val="878C9F"/>
              </a:solidFill>
              <a:effectLst/>
              <a:latin typeface="inherit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1830174-245E-A886-332E-A0DF952D09BC}"/>
              </a:ext>
            </a:extLst>
          </p:cNvPr>
          <p:cNvSpPr txBox="1"/>
          <p:nvPr/>
        </p:nvSpPr>
        <p:spPr>
          <a:xfrm>
            <a:off x="-1" y="650951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05F82A-033E-0F71-5968-228D2FC6B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85" y="2220421"/>
            <a:ext cx="5705475" cy="234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Evaluation Metrics for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782"/>
            <a:ext cx="8444294" cy="894476"/>
          </a:xfrm>
        </p:spPr>
        <p:txBody>
          <a:bodyPr>
            <a:normAutofit fontScale="62500" lnSpcReduction="20000"/>
          </a:bodyPr>
          <a:lstStyle/>
          <a:p>
            <a:r>
              <a:t>For classification tasks, such as distinguishing between Healthy Controls (HC) and patients with Parkinson’s Disease (PD), we assess model performance using standard metrics including accuracy, recall, and the F1-score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79F66B7-9AE9-47FE-E336-0A7F6F3EF48E}"/>
              </a:ext>
            </a:extLst>
          </p:cNvPr>
          <p:cNvSpPr txBox="1"/>
          <p:nvPr/>
        </p:nvSpPr>
        <p:spPr>
          <a:xfrm>
            <a:off x="3317790" y="4637579"/>
            <a:ext cx="24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Metrics for classification</a:t>
            </a:r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6D6D1F7-6C98-85AF-CA0D-2B5FFECE17EA}"/>
              </a:ext>
            </a:extLst>
          </p:cNvPr>
          <p:cNvSpPr txBox="1"/>
          <p:nvPr/>
        </p:nvSpPr>
        <p:spPr>
          <a:xfrm>
            <a:off x="4916" y="5908860"/>
            <a:ext cx="91562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/>
              <a:t>Ibarra EJ, Arias-Londoño JD, Zañartu M, Godino-Llorente JI. Towards a corpus (and language)-independent screening of parkinson’s disease from voice and speech through domain adaptation. Bioengineering. 2023 Nov 15;10(11):1316.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E24CE08-CADE-C98B-4C74-0132F8F3BC81}"/>
              </a:ext>
            </a:extLst>
          </p:cNvPr>
          <p:cNvSpPr txBox="1"/>
          <p:nvPr/>
        </p:nvSpPr>
        <p:spPr>
          <a:xfrm>
            <a:off x="0" y="653685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linje/række, diagram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3851EFA1-1952-1B5E-F4DC-7A348CB89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57" y="3266854"/>
            <a:ext cx="2527722" cy="25081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6E5B82-AF23-50A4-B8AE-BEEF91FA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Evaluation Metrics for Regression</a:t>
            </a:r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0E9EE31-2142-00EE-8F6A-60D64C73E1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8945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1400" dirty="0"/>
                  <a:t>When predicting continuous scores like GRBAS ratings, we use regression metrics like Mean </a:t>
                </a:r>
                <a:r>
                  <a:rPr lang="en-US" sz="1400" dirty="0" err="1"/>
                  <a:t>Squarred</a:t>
                </a:r>
                <a:r>
                  <a:rPr lang="en-US" sz="1400" dirty="0"/>
                  <a:t> Error (MSE):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ar-AE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da-DK" sz="1400" dirty="0"/>
                  <a:t> and </a:t>
                </a:r>
                <a:r>
                  <a:rPr lang="da-DK" sz="1400" dirty="0" err="1"/>
                  <a:t>Coefficient</a:t>
                </a:r>
                <a:r>
                  <a:rPr lang="da-DK" sz="1400" dirty="0"/>
                  <a:t> of Determination R</a:t>
                </a:r>
                <a:r>
                  <a:rPr lang="da-DK" sz="1400" baseline="30000" dirty="0"/>
                  <a:t>2</a:t>
                </a:r>
                <a:r>
                  <a:rPr lang="da-DK" sz="1400" dirty="0"/>
                  <a:t>.</a:t>
                </a:r>
              </a:p>
              <a:p>
                <a:r>
                  <a:rPr lang="da-DK" sz="1400" dirty="0"/>
                  <a:t>MSE is the average </a:t>
                </a:r>
                <a:r>
                  <a:rPr lang="da-DK" sz="1400" dirty="0" err="1"/>
                  <a:t>squared</a:t>
                </a:r>
                <a:r>
                  <a:rPr lang="da-DK" sz="1400" dirty="0"/>
                  <a:t> distance </a:t>
                </a:r>
                <a:r>
                  <a:rPr lang="da-DK" sz="1400" dirty="0" err="1"/>
                  <a:t>between</a:t>
                </a:r>
                <a:r>
                  <a:rPr lang="da-DK" sz="1400" dirty="0"/>
                  <a:t> </a:t>
                </a:r>
                <a:r>
                  <a:rPr lang="da-DK" sz="1400" dirty="0" err="1"/>
                  <a:t>predicted</a:t>
                </a:r>
                <a:r>
                  <a:rPr lang="da-DK" sz="1400" dirty="0"/>
                  <a:t> and </a:t>
                </a:r>
                <a:r>
                  <a:rPr lang="da-DK" sz="1400" dirty="0" err="1"/>
                  <a:t>actual</a:t>
                </a:r>
                <a:r>
                  <a:rPr lang="da-DK" sz="1400" dirty="0"/>
                  <a:t> </a:t>
                </a:r>
                <a:r>
                  <a:rPr lang="da-DK" sz="1400" dirty="0" err="1"/>
                  <a:t>values</a:t>
                </a:r>
                <a:r>
                  <a:rPr lang="da-DK" sz="1400" dirty="0"/>
                  <a:t>, </a:t>
                </a:r>
                <a:r>
                  <a:rPr lang="da-DK" sz="1400" dirty="0" err="1"/>
                  <a:t>penalizing</a:t>
                </a:r>
                <a:r>
                  <a:rPr lang="da-DK" sz="1400" dirty="0"/>
                  <a:t> large </a:t>
                </a:r>
                <a:r>
                  <a:rPr lang="da-DK" sz="1400" dirty="0" err="1"/>
                  <a:t>errors</a:t>
                </a:r>
                <a:r>
                  <a:rPr lang="da-DK" sz="1400" dirty="0"/>
                  <a:t> more </a:t>
                </a:r>
                <a:r>
                  <a:rPr lang="da-DK" sz="1400" dirty="0" err="1"/>
                  <a:t>heavily</a:t>
                </a:r>
                <a:r>
                  <a:rPr lang="da-DK" sz="1400" dirty="0"/>
                  <a:t>.</a:t>
                </a:r>
              </a:p>
              <a:p>
                <a:r>
                  <a:rPr lang="en-US" sz="1400" dirty="0"/>
                  <a:t>Points within the shaded regions show predictions within ±1 of the true score. Labeled examples (A–F, see below) highlight typical error types.</a:t>
                </a:r>
              </a:p>
              <a:p>
                <a:r>
                  <a:rPr lang="en-US" sz="1400" dirty="0"/>
                  <a:t>R² indicates how well the model explains the variability in the target scores — with 1 being a perfect fit and 0 meaning no predictive power.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0E9EE31-2142-00EE-8F6A-60D64C73E1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8945"/>
                <a:ext cx="8229600" cy="4525963"/>
              </a:xfrm>
              <a:blipFill>
                <a:blip r:embed="rId3"/>
                <a:stretch>
                  <a:fillRect l="-74" t="-1211" r="-59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felt 3">
            <a:extLst>
              <a:ext uri="{FF2B5EF4-FFF2-40B4-BE49-F238E27FC236}">
                <a16:creationId xmlns:a16="http://schemas.microsoft.com/office/drawing/2014/main" id="{6D487411-2619-2AC9-980F-0824E3C10710}"/>
              </a:ext>
            </a:extLst>
          </p:cNvPr>
          <p:cNvSpPr txBox="1"/>
          <p:nvPr/>
        </p:nvSpPr>
        <p:spPr>
          <a:xfrm>
            <a:off x="-12215" y="6080611"/>
            <a:ext cx="89137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/>
              <a:t>Hidaka S, Lee Y, Nakanishi M, Wakamiya K, Nakagawa T, Kaburagi T. Automatic GRBAS scoring of pathological voices using deep learning and a small set of labelled voice data. Journal of Voice. 2022 Nov 25.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10531EE-0A72-6B5A-1762-CFFBC41240C5}"/>
              </a:ext>
            </a:extLst>
          </p:cNvPr>
          <p:cNvSpPr txBox="1"/>
          <p:nvPr/>
        </p:nvSpPr>
        <p:spPr>
          <a:xfrm>
            <a:off x="1386708" y="5774992"/>
            <a:ext cx="200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Regression metrics.</a:t>
            </a:r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6A61949-26EE-5522-DE52-8B340F138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328" y="3326247"/>
            <a:ext cx="2716197" cy="208157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FB9FB5C-38F3-60ED-A1BD-62EA5F031650}"/>
              </a:ext>
            </a:extLst>
          </p:cNvPr>
          <p:cNvSpPr txBox="1"/>
          <p:nvPr/>
        </p:nvSpPr>
        <p:spPr>
          <a:xfrm>
            <a:off x="5953164" y="5787100"/>
            <a:ext cx="169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Example of MSE</a:t>
            </a:r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8708072-BBB1-0152-0C36-FCE95B4C08E2}"/>
              </a:ext>
            </a:extLst>
          </p:cNvPr>
          <p:cNvSpPr txBox="1"/>
          <p:nvPr/>
        </p:nvSpPr>
        <p:spPr>
          <a:xfrm>
            <a:off x="0" y="6536850"/>
            <a:ext cx="42966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50"/>
              <a:t>The Medical Center Østergade 18, 1100 Copenhaen, Denmark</a:t>
            </a:r>
            <a:endParaRPr lang="da-DK" sz="1050"/>
          </a:p>
        </p:txBody>
      </p:sp>
    </p:spTree>
    <p:extLst>
      <p:ext uri="{BB962C8B-B14F-4D97-AF65-F5344CB8AC3E}">
        <p14:creationId xmlns:p14="http://schemas.microsoft.com/office/powerpoint/2010/main" val="180578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2333</Words>
  <Application>Microsoft Office PowerPoint</Application>
  <PresentationFormat>On-screen Show (4:3)</PresentationFormat>
  <Paragraphs>271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Cambria Math</vt:lpstr>
      <vt:lpstr>inherit</vt:lpstr>
      <vt:lpstr>Segoe UI Emoji</vt:lpstr>
      <vt:lpstr>Office Theme</vt:lpstr>
      <vt:lpstr>Evaluating AI for Voice Disorder Screening</vt:lpstr>
      <vt:lpstr>PowerPoint Presentation</vt:lpstr>
      <vt:lpstr>Why Voice-related Artificial Intelligence (Voice-AI) Matters in Healthcare</vt:lpstr>
      <vt:lpstr>Components of a Voice-AI System</vt:lpstr>
      <vt:lpstr>PowerPoint Presentation</vt:lpstr>
      <vt:lpstr>Model Performance – </vt:lpstr>
      <vt:lpstr>Confusion Matrix and Its Importance</vt:lpstr>
      <vt:lpstr>Evaluation Metrics for Classification</vt:lpstr>
      <vt:lpstr>Evaluation Metrics for Regression</vt:lpstr>
      <vt:lpstr>The 19 articles on Voice - AI in Parkinsons Disease</vt:lpstr>
      <vt:lpstr>The 19 articles on Voice - AI in Parkinson’s Disease</vt:lpstr>
      <vt:lpstr>The 19 articles on Voice - AI in Parkinson’s disease</vt:lpstr>
      <vt:lpstr>Dataset and Quality Challenges</vt:lpstr>
      <vt:lpstr>Foundation Models – The Next Step?</vt:lpstr>
      <vt:lpstr>PowerPoint Presentation</vt:lpstr>
      <vt:lpstr>PowerPoint Presentation</vt:lpstr>
      <vt:lpstr>Clinical Readiness and EU AI Act</vt:lpstr>
      <vt:lpstr>Limitations and Open Questions</vt:lpstr>
      <vt:lpstr>Conclusion &amp; Path Forward</vt:lpstr>
      <vt:lpstr>PowerPoint Presentation</vt:lpstr>
      <vt:lpstr>Biomarker-Based Evaluation</vt:lpstr>
      <vt:lpstr>The Role of Optical Coherence Tomography (OCT)</vt:lpstr>
      <vt:lpstr>Overview of a foundation model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Mette Pedersen</dc:creator>
  <cp:keywords/>
  <dc:description>generated using python-pptx</dc:description>
  <cp:lastModifiedBy>Mette Pedersen</cp:lastModifiedBy>
  <cp:revision>68</cp:revision>
  <cp:lastPrinted>2025-05-12T17:38:05Z</cp:lastPrinted>
  <dcterms:created xsi:type="dcterms:W3CDTF">2013-01-27T09:14:16Z</dcterms:created>
  <dcterms:modified xsi:type="dcterms:W3CDTF">2025-06-04T11:45:44Z</dcterms:modified>
  <cp:category/>
</cp:coreProperties>
</file>