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01" autoAdjust="0"/>
  </p:normalViewPr>
  <p:slideViewPr>
    <p:cSldViewPr snapToGrid="0" snapToObjects="1">
      <p:cViewPr varScale="1">
        <p:scale>
          <a:sx n="75" d="100"/>
          <a:sy n="75" d="100"/>
        </p:scale>
        <p:origin x="9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en-US" sz="1200"/>
              <a:t>Publications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Publications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Peer-reviewed
articles</c:v>
                </c:pt>
                <c:pt idx="1">
                  <c:v>Book/handbook
chapters</c:v>
                </c:pt>
                <c:pt idx="2">
                  <c:v>Dissertations</c:v>
                </c:pt>
                <c:pt idx="3">
                  <c:v>Educational
books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101</c:v>
                </c:pt>
                <c:pt idx="1">
                  <c:v>17</c:v>
                </c:pt>
                <c:pt idx="2">
                  <c:v>21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76-4A01-B337-F7E3D8C86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da-DK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da-DK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25545-0C68-416E-B581-9D8776F09BF4}" type="datetimeFigureOut">
              <a:rPr lang="da-DK" smtClean="0"/>
              <a:t>05-09-2026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858F3-462A-44E8-9A32-A884A52017C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6735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858F3-462A-44E8-9A32-A884A52017C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1319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858F3-462A-44E8-9A32-A884A52017C0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6348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858F3-462A-44E8-9A32-A884A52017C0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08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ttepedersen.org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9509760" y="1097280"/>
            <a:ext cx="1645920" cy="1645920"/>
          </a:xfrm>
          <a:prstGeom prst="ellipse">
            <a:avLst/>
          </a:prstGeom>
          <a:solidFill>
            <a:srgbClr val="DC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90151" y="1502200"/>
            <a:ext cx="1485138" cy="79406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600" b="1">
                <a:solidFill>
                  <a:srgbClr val="162A40"/>
                </a:solidFill>
                <a:latin typeface="Arial"/>
              </a:defRPr>
            </a:pPr>
            <a:r>
              <a:rPr lang="en-US">
                <a:solidFill>
                  <a:schemeClr val="bg1"/>
                </a:solidFill>
              </a:rPr>
              <a:t>Medical Perspectives of Singing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912A9695-965A-0A9A-222E-1B85DFB07225}"/>
              </a:ext>
            </a:extLst>
          </p:cNvPr>
          <p:cNvSpPr txBox="1"/>
          <p:nvPr/>
        </p:nvSpPr>
        <p:spPr>
          <a:xfrm>
            <a:off x="1338262" y="3238500"/>
            <a:ext cx="3981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IFOS Istanbul 12th September 2026 </a:t>
            </a:r>
          </a:p>
          <a:p>
            <a:r>
              <a:rPr lang="en-US" sz="1600"/>
              <a:t>Panel at 5-6 PM, Phoniatrics 3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5FA8E83F-F50D-101E-C913-FF22FEC5CD5F}"/>
              </a:ext>
            </a:extLst>
          </p:cNvPr>
          <p:cNvSpPr txBox="1"/>
          <p:nvPr/>
        </p:nvSpPr>
        <p:spPr>
          <a:xfrm>
            <a:off x="1257300" y="1097280"/>
            <a:ext cx="6267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Popular singing problems</a:t>
            </a:r>
          </a:p>
          <a:p>
            <a:r>
              <a:rPr lang="en-US" i="1"/>
              <a:t>Popular music, musicals, jazz, pop, rock, soul, and others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47E11CCB-9557-5378-16B1-233E8D118669}"/>
              </a:ext>
            </a:extLst>
          </p:cNvPr>
          <p:cNvSpPr txBox="1"/>
          <p:nvPr/>
        </p:nvSpPr>
        <p:spPr>
          <a:xfrm>
            <a:off x="1338262" y="5760720"/>
            <a:ext cx="9105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Mette Pedersen, The Medical Center Ostergade 18, 1100 Copenhagen, Denmark; www.mettepedersen.org</a:t>
            </a:r>
          </a:p>
          <a:p>
            <a:r>
              <a:rPr lang="en-US" sz="1000"/>
              <a:t>Matthaeus Hoermann, Complete Vocal Institute, Copenhagen, Denmark</a:t>
            </a:r>
            <a:endParaRPr lang="da-DK" sz="1000"/>
          </a:p>
        </p:txBody>
      </p:sp>
      <p:cxnSp>
        <p:nvCxnSpPr>
          <p:cNvPr id="3" name="Lige forbindelse 2">
            <a:extLst>
              <a:ext uri="{FF2B5EF4-FFF2-40B4-BE49-F238E27FC236}">
                <a16:creationId xmlns:a16="http://schemas.microsoft.com/office/drawing/2014/main" id="{0633E8EA-0602-60CD-AF96-F82AFC78DF29}"/>
              </a:ext>
            </a:extLst>
          </p:cNvPr>
          <p:cNvCxnSpPr>
            <a:cxnSpLocks/>
          </p:cNvCxnSpPr>
          <p:nvPr/>
        </p:nvCxnSpPr>
        <p:spPr>
          <a:xfrm>
            <a:off x="1338262" y="1502200"/>
            <a:ext cx="32051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24662"/>
          </a:xfrm>
          <a:prstGeom prst="rect">
            <a:avLst/>
          </a:prstGeom>
          <a:solidFill>
            <a:srgbClr val="162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2276"/>
            <a:ext cx="189026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lang="en-US" sz="2000"/>
              <a:t>A</a:t>
            </a:r>
            <a:r>
              <a:rPr sz="2000" dirty="0"/>
              <a:t>im and scope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110" y="1110996"/>
            <a:ext cx="52120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730246" y="1110996"/>
            <a:ext cx="109728" cy="1143000"/>
          </a:xfrm>
          <a:prstGeom prst="rect">
            <a:avLst/>
          </a:prstGeom>
          <a:solidFill>
            <a:srgbClr val="1F7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894838" y="1151001"/>
            <a:ext cx="4892040" cy="2708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The </a:t>
            </a:r>
            <a:r>
              <a:rPr dirty="0"/>
              <a:t>Scope</a:t>
            </a:r>
            <a:r>
              <a:rPr lang="en-US" dirty="0"/>
              <a:t>s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2894838" y="1484376"/>
            <a:ext cx="4892040" cy="4093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lang="en-US" dirty="0"/>
              <a:t>Are m</a:t>
            </a:r>
            <a:r>
              <a:rPr dirty="0"/>
              <a:t>edical aspects of voice use in contemporary popular music styles, including pop, rock, jazz, musicals and related commercial genres.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13304" y="2597658"/>
            <a:ext cx="52120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730246" y="2597658"/>
            <a:ext cx="109728" cy="1143000"/>
          </a:xfrm>
          <a:prstGeom prst="rect">
            <a:avLst/>
          </a:prstGeom>
          <a:solidFill>
            <a:srgbClr val="DC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923032" y="2660904"/>
            <a:ext cx="4892040" cy="2708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The k</a:t>
            </a:r>
            <a:r>
              <a:rPr dirty="0"/>
              <a:t>nowledge base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4838" y="2997071"/>
            <a:ext cx="4892040" cy="4093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combines literature, </a:t>
            </a:r>
            <a:r>
              <a:rPr lang="en-US" dirty="0"/>
              <a:t>and </a:t>
            </a:r>
            <a:r>
              <a:rPr dirty="0"/>
              <a:t>clinical experience</a:t>
            </a:r>
            <a:r>
              <a:rPr lang="en-US" dirty="0"/>
              <a:t>,</a:t>
            </a:r>
            <a:r>
              <a:rPr dirty="0"/>
              <a:t> </a:t>
            </a:r>
            <a:r>
              <a:rPr lang="en-US" dirty="0"/>
              <a:t>with a  </a:t>
            </a:r>
            <a:r>
              <a:rPr dirty="0"/>
              <a:t>connection to </a:t>
            </a:r>
            <a:r>
              <a:rPr lang="en-US" dirty="0"/>
              <a:t>our</a:t>
            </a:r>
            <a:r>
              <a:rPr dirty="0"/>
              <a:t> book on</a:t>
            </a:r>
            <a:r>
              <a:rPr lang="en-US" dirty="0"/>
              <a:t>:</a:t>
            </a:r>
            <a:r>
              <a:rPr dirty="0"/>
              <a:t> </a:t>
            </a:r>
            <a:r>
              <a:rPr lang="en-US" dirty="0"/>
              <a:t>V</a:t>
            </a:r>
            <a:r>
              <a:rPr dirty="0"/>
              <a:t>oice-related </a:t>
            </a:r>
            <a:r>
              <a:rPr lang="en-US" dirty="0"/>
              <a:t>B</a:t>
            </a:r>
            <a:r>
              <a:rPr dirty="0"/>
              <a:t>iomarkers</a:t>
            </a:r>
            <a:r>
              <a:rPr lang="en-US" dirty="0"/>
              <a:t> 2026 (Springer ed.)</a:t>
            </a:r>
            <a:r>
              <a:rPr dirty="0"/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39974" y="4084320"/>
            <a:ext cx="52120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758440" y="4084320"/>
            <a:ext cx="109728" cy="1143000"/>
          </a:xfrm>
          <a:prstGeom prst="rect">
            <a:avLst/>
          </a:prstGeom>
          <a:solidFill>
            <a:srgbClr val="A6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923032" y="4140072"/>
            <a:ext cx="4977511" cy="2708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 The c</a:t>
            </a:r>
            <a:r>
              <a:rPr dirty="0"/>
              <a:t>linical priority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73324" y="4549902"/>
            <a:ext cx="4892040" cy="4093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Move</a:t>
            </a:r>
            <a:r>
              <a:rPr lang="en-US" dirty="0"/>
              <a:t>s</a:t>
            </a:r>
            <a:r>
              <a:rPr dirty="0"/>
              <a:t> from general voice care toward differentiated, genre-aware medical assessment and treatment planning.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-1"/>
            <a:ext cx="12191695" cy="655783"/>
          </a:xfrm>
          <a:prstGeom prst="rect">
            <a:avLst/>
          </a:prstGeom>
          <a:solidFill>
            <a:srgbClr val="1A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668253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sz="2000"/>
              <a:t>Why </a:t>
            </a:r>
            <a:r>
              <a:rPr sz="2000" dirty="0"/>
              <a:t>popular singing needs a distinct medical </a:t>
            </a:r>
            <a:r>
              <a:rPr lang="en-US" sz="2000" dirty="0"/>
              <a:t>approach</a:t>
            </a:r>
            <a:endParaRPr sz="2000" dirty="0"/>
          </a:p>
        </p:txBody>
      </p:sp>
      <p:sp>
        <p:nvSpPr>
          <p:cNvPr id="7" name="Rounded Rectangle 6"/>
          <p:cNvSpPr/>
          <p:nvPr/>
        </p:nvSpPr>
        <p:spPr>
          <a:xfrm>
            <a:off x="640080" y="914400"/>
            <a:ext cx="34747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914400"/>
            <a:ext cx="109728" cy="1234440"/>
          </a:xfrm>
          <a:prstGeom prst="rect">
            <a:avLst/>
          </a:prstGeom>
          <a:solidFill>
            <a:srgbClr val="1F7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1042416"/>
            <a:ext cx="315467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Different demands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1417320"/>
            <a:ext cx="3154679" cy="58631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Popular styles often use high sound pressure levels, amplification, extended non-modal</a:t>
            </a:r>
            <a:r>
              <a:rPr lang="en-US" dirty="0"/>
              <a:t>, non standard </a:t>
            </a:r>
            <a:r>
              <a:rPr dirty="0"/>
              <a:t>phonation and stylistic effects.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914400"/>
            <a:ext cx="34747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914400"/>
            <a:ext cx="109728" cy="1234440"/>
          </a:xfrm>
          <a:prstGeom prst="rect">
            <a:avLst/>
          </a:prstGeom>
          <a:solidFill>
            <a:srgbClr val="DC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042416"/>
            <a:ext cx="315467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Different contexts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1417320"/>
            <a:ext cx="3154679" cy="6400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Concerts, touring, studios, social schedules and industry pressure shape risk, treatment timing and recovery decisions.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914400"/>
            <a:ext cx="32918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229600" y="914400"/>
            <a:ext cx="109728" cy="1234440"/>
          </a:xfrm>
          <a:prstGeom prst="rect">
            <a:avLst/>
          </a:prstGeom>
          <a:solidFill>
            <a:srgbClr val="A6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30768" y="1042416"/>
            <a:ext cx="2971800" cy="2708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rPr dirty="0"/>
              <a:t>Different evidence gap</a:t>
            </a:r>
            <a:r>
              <a:rPr lang="en-US" dirty="0"/>
              <a:t>s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8430768" y="1417320"/>
            <a:ext cx="2971800" cy="6400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The field remains fragmented across voice medicine, pedagogy, music education, performance practice and vocal science.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2743200"/>
            <a:ext cx="10058400" cy="67095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2000" b="1">
                <a:solidFill>
                  <a:srgbClr val="162A40"/>
                </a:solidFill>
                <a:latin typeface="Cambria"/>
              </a:defRPr>
            </a:pPr>
            <a:r>
              <a:rPr lang="en-US" dirty="0"/>
              <a:t>The </a:t>
            </a:r>
            <a:r>
              <a:rPr dirty="0"/>
              <a:t>Clinical focus expands</a:t>
            </a:r>
            <a:r>
              <a:rPr lang="en-US" dirty="0"/>
              <a:t> - </a:t>
            </a:r>
            <a:r>
              <a:rPr dirty="0"/>
              <a:t> </a:t>
            </a:r>
            <a:r>
              <a:rPr lang="en-US" dirty="0"/>
              <a:t>    </a:t>
            </a:r>
          </a:p>
          <a:p>
            <a:pPr algn="ctr">
              <a:defRPr sz="2000" b="1">
                <a:solidFill>
                  <a:srgbClr val="162A40"/>
                </a:solidFill>
                <a:latin typeface="Cambria"/>
              </a:defRPr>
            </a:pPr>
            <a:r>
              <a:rPr dirty="0"/>
              <a:t>from </a:t>
            </a:r>
            <a:r>
              <a:rPr lang="en-US" dirty="0"/>
              <a:t>v</a:t>
            </a:r>
            <a:r>
              <a:rPr dirty="0"/>
              <a:t>oice problem to performance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03320"/>
            <a:ext cx="2240280" cy="1051560"/>
          </a:xfrm>
          <a:prstGeom prst="roundRect">
            <a:avLst/>
          </a:prstGeom>
          <a:solidFill>
            <a:srgbClr val="1F7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60120" y="3822191"/>
            <a:ext cx="205740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Singer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3271" y="4133087"/>
            <a:ext cx="1920240" cy="20928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rial"/>
              </a:defRPr>
            </a:pPr>
            <a:r>
              <a:rPr lang="en-US"/>
              <a:t>T</a:t>
            </a:r>
            <a:r>
              <a:t>echnique, symptoms, habits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703320" y="3703320"/>
            <a:ext cx="2240280" cy="1051560"/>
          </a:xfrm>
          <a:prstGeom prst="roundRect">
            <a:avLst/>
          </a:prstGeom>
          <a:solidFill>
            <a:srgbClr val="DC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794759" y="3822191"/>
            <a:ext cx="205740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Genre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67911" y="4133087"/>
            <a:ext cx="1920240" cy="20928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rial"/>
              </a:defRPr>
            </a:pPr>
            <a:r>
              <a:rPr lang="en-US"/>
              <a:t>L</a:t>
            </a:r>
            <a:r>
              <a:t>oad, style, register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37960" y="3703320"/>
            <a:ext cx="2240280" cy="1051560"/>
          </a:xfrm>
          <a:prstGeom prst="roundRect">
            <a:avLst/>
          </a:prstGeom>
          <a:solidFill>
            <a:srgbClr val="4B8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629400" y="3822191"/>
            <a:ext cx="205740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Clinic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02552" y="4133087"/>
            <a:ext cx="1920240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Singing pathologies</a:t>
            </a:r>
            <a:r>
              <a:rPr dirty="0"/>
              <a:t>, treatment, follow-up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372600" y="3703320"/>
            <a:ext cx="2240280" cy="1051560"/>
          </a:xfrm>
          <a:prstGeom prst="roundRect">
            <a:avLst/>
          </a:prstGeom>
          <a:solidFill>
            <a:srgbClr val="A6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464040" y="3822191"/>
            <a:ext cx="205740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Industry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37192" y="4133087"/>
            <a:ext cx="1920240" cy="20928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rial"/>
              </a:defRPr>
            </a:pPr>
            <a:r>
              <a:rPr lang="en-US"/>
              <a:t>C</a:t>
            </a:r>
            <a:r>
              <a:t>oncerts, travel, studios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  <p:pic>
        <p:nvPicPr>
          <p:cNvPr id="5" name="Camera 4">
            <a:extLst>
              <a:ext uri="{FF2B5EF4-FFF2-40B4-BE49-F238E27FC236}">
                <a16:creationId xmlns:a16="http://schemas.microsoft.com/office/drawing/2014/main" id="{133C08D8-1716-1F3C-72CA-5F5C7670C38C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20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-1"/>
            <a:ext cx="12191695" cy="581025"/>
          </a:xfrm>
          <a:prstGeom prst="rect">
            <a:avLst/>
          </a:prstGeom>
          <a:solidFill>
            <a:srgbClr val="162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554530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lang="en-US" sz="2000" dirty="0"/>
              <a:t>The r</a:t>
            </a:r>
            <a:r>
              <a:rPr sz="2000" dirty="0"/>
              <a:t>esearch</a:t>
            </a:r>
            <a:r>
              <a:rPr lang="en-US" sz="2000" dirty="0"/>
              <a:t> is</a:t>
            </a:r>
            <a:r>
              <a:rPr sz="2000" dirty="0"/>
              <a:t> growing but </a:t>
            </a:r>
            <a:r>
              <a:rPr lang="en-US" sz="2000" dirty="0"/>
              <a:t>still </a:t>
            </a:r>
            <a:r>
              <a:rPr sz="2000" dirty="0"/>
              <a:t>fragmented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914400"/>
            <a:ext cx="530352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8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A s</a:t>
            </a:r>
            <a:r>
              <a:rPr dirty="0"/>
              <a:t>ystematic mapping review</a:t>
            </a:r>
            <a:r>
              <a:rPr lang="en-US" dirty="0"/>
              <a:t> shows</a:t>
            </a:r>
            <a:r>
              <a:rPr dirty="0"/>
              <a:t> 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926883"/>
              </p:ext>
            </p:extLst>
          </p:nvPr>
        </p:nvGraphicFramePr>
        <p:xfrm>
          <a:off x="685800" y="1942398"/>
          <a:ext cx="4057650" cy="3178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568547"/>
              </p:ext>
            </p:extLst>
          </p:nvPr>
        </p:nvGraphicFramePr>
        <p:xfrm>
          <a:off x="6095847" y="1080599"/>
          <a:ext cx="4832986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6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6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708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lang="en-US"/>
                        <a:t>Overview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lang="en-US" dirty="0"/>
                        <a:t>Conclusion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673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177 publications </a:t>
                      </a:r>
                      <a:r>
                        <a:rPr lang="en-US" dirty="0"/>
                        <a:t>(2020-2025)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Evidence base is sizable but uneven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673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North America dominates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European medical/pedagogical data</a:t>
                      </a:r>
                      <a:r>
                        <a:rPr lang="en-US" dirty="0"/>
                        <a:t> and others -</a:t>
                      </a:r>
                      <a:r>
                        <a:rPr dirty="0"/>
                        <a:t> are less visible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673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Practical knowledge </a:t>
                      </a:r>
                      <a:r>
                        <a:rPr lang="en-US" dirty="0"/>
                        <a:t>is </a:t>
                      </a:r>
                      <a:r>
                        <a:rPr dirty="0"/>
                        <a:t>often in books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Clinical practice may outpace peer-reviewed evidence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673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Classical </a:t>
                      </a:r>
                      <a:r>
                        <a:rPr lang="en-US" dirty="0"/>
                        <a:t>tradition</a:t>
                      </a:r>
                      <a:r>
                        <a:rPr dirty="0"/>
                        <a:t> still influence the field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Popular singing needs genre-specific concepts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5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716901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lang="en-US" sz="2000" dirty="0"/>
              <a:t>P</a:t>
            </a:r>
            <a:r>
              <a:rPr sz="2000" dirty="0"/>
              <a:t>opular music voice pedagogy</a:t>
            </a:r>
            <a:r>
              <a:rPr lang="en-US" sz="2000" dirty="0"/>
              <a:t> articles in the US and Europe</a:t>
            </a:r>
            <a:endParaRPr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64008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700" b="0">
                <a:solidFill>
                  <a:srgbClr val="646464"/>
                </a:solidFill>
                <a:latin typeface="Arial"/>
              </a:defRPr>
            </a:pP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229600" y="6565392"/>
            <a:ext cx="338328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>
              <a:defRPr sz="700" b="0">
                <a:solidFill>
                  <a:srgbClr val="646464"/>
                </a:solidFill>
                <a:latin typeface="Arial"/>
              </a:defRPr>
            </a:pP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074420" y="893790"/>
            <a:ext cx="7315200" cy="2708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800" b="1">
                <a:solidFill>
                  <a:srgbClr val="162A40"/>
                </a:solidFill>
                <a:latin typeface="Arial"/>
              </a:defRPr>
            </a:pPr>
            <a:r>
              <a:rPr sz="1400" dirty="0"/>
              <a:t>Key milestones </a:t>
            </a:r>
            <a:r>
              <a:rPr lang="en-US" sz="1400" dirty="0"/>
              <a:t> probably</a:t>
            </a:r>
            <a:endParaRPr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1808479" y="1480212"/>
            <a:ext cx="800599" cy="202517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600" b="1">
                <a:solidFill>
                  <a:srgbClr val="162A40"/>
                </a:solidFill>
                <a:latin typeface="Arial"/>
              </a:defRPr>
            </a:pPr>
            <a:r>
              <a:rPr dirty="0"/>
              <a:t>1985</a:t>
            </a:r>
            <a:endParaRPr lang="en-US" dirty="0"/>
          </a:p>
          <a:p>
            <a:pPr>
              <a:defRPr sz="1600" b="1">
                <a:solidFill>
                  <a:srgbClr val="162A40"/>
                </a:solidFill>
                <a:latin typeface="Arial"/>
              </a:defRPr>
            </a:pPr>
            <a:endParaRPr lang="en-US" dirty="0"/>
          </a:p>
          <a:p>
            <a:pPr>
              <a:defRPr sz="16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2000</a:t>
            </a:r>
          </a:p>
          <a:p>
            <a:pPr>
              <a:defRPr sz="1600" b="1">
                <a:solidFill>
                  <a:srgbClr val="162A40"/>
                </a:solidFill>
                <a:latin typeface="Arial"/>
              </a:defRPr>
            </a:pPr>
            <a:endParaRPr lang="en-US" dirty="0"/>
          </a:p>
          <a:p>
            <a:pPr>
              <a:defRPr sz="16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2008</a:t>
            </a:r>
          </a:p>
          <a:p>
            <a:pPr>
              <a:defRPr sz="1600" b="1">
                <a:solidFill>
                  <a:srgbClr val="162A40"/>
                </a:solidFill>
                <a:latin typeface="Arial"/>
              </a:defRPr>
            </a:pPr>
            <a:endParaRPr lang="en-US" dirty="0"/>
          </a:p>
          <a:p>
            <a:pPr>
              <a:defRPr sz="16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         2014  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560321" y="1495999"/>
            <a:ext cx="8373880" cy="97872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0">
                <a:solidFill>
                  <a:srgbClr val="282828"/>
                </a:solidFill>
                <a:latin typeface="Arial"/>
              </a:defRPr>
            </a:pPr>
            <a:r>
              <a:rPr lang="en-US" dirty="0"/>
              <a:t>The </a:t>
            </a:r>
            <a:r>
              <a:rPr dirty="0"/>
              <a:t>“Bach to Rock Connection” </a:t>
            </a:r>
            <a:r>
              <a:rPr lang="en-US" dirty="0"/>
              <a:t>newspaper </a:t>
            </a:r>
            <a:r>
              <a:rPr dirty="0"/>
              <a:t>column </a:t>
            </a:r>
            <a:r>
              <a:rPr b="1" dirty="0"/>
              <a:t>initiates</a:t>
            </a:r>
            <a:r>
              <a:rPr dirty="0"/>
              <a:t> </a:t>
            </a:r>
            <a:r>
              <a:rPr lang="en-US" dirty="0"/>
              <a:t>a </a:t>
            </a:r>
            <a:r>
              <a:rPr dirty="0"/>
              <a:t>discussion of non-classical styles</a:t>
            </a:r>
            <a:endParaRPr lang="en-US" dirty="0"/>
          </a:p>
          <a:p>
            <a:pPr>
              <a:defRPr sz="1500" b="0">
                <a:solidFill>
                  <a:srgbClr val="282828"/>
                </a:solidFill>
                <a:latin typeface="Arial"/>
              </a:defRPr>
            </a:pPr>
            <a:r>
              <a:rPr lang="en-US" dirty="0"/>
              <a:t> </a:t>
            </a:r>
          </a:p>
          <a:p>
            <a:pPr>
              <a:defRPr sz="1500" b="0">
                <a:solidFill>
                  <a:srgbClr val="282828"/>
                </a:solidFill>
                <a:latin typeface="Arial"/>
              </a:defRPr>
            </a:pPr>
            <a:r>
              <a:rPr lang="en-US" dirty="0"/>
              <a:t>Complete Singing Technique book, Catherine Sadolin, Complete Vocal Institute, Copenhagen</a:t>
            </a:r>
          </a:p>
          <a:p>
            <a:pPr>
              <a:defRPr sz="1500" b="0">
                <a:solidFill>
                  <a:srgbClr val="282828"/>
                </a:solidFill>
                <a:latin typeface="Arial"/>
              </a:defRPr>
            </a:pP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09078" y="2422982"/>
            <a:ext cx="8251960" cy="51706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0">
                <a:solidFill>
                  <a:srgbClr val="282828"/>
                </a:solidFill>
                <a:latin typeface="Arial"/>
              </a:defRPr>
            </a:pPr>
            <a:r>
              <a:rPr dirty="0"/>
              <a:t>ATS </a:t>
            </a:r>
            <a:r>
              <a:rPr lang="en-US" dirty="0"/>
              <a:t>(American Academy of Teachers of Singing) </a:t>
            </a:r>
            <a:r>
              <a:rPr dirty="0"/>
              <a:t>position statement </a:t>
            </a:r>
            <a:r>
              <a:rPr b="1" dirty="0"/>
              <a:t>supports</a:t>
            </a:r>
            <a:r>
              <a:rPr dirty="0"/>
              <a:t> Contemporary Commercial Music pedagogy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09078" y="3099815"/>
            <a:ext cx="8089401" cy="51706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0">
                <a:solidFill>
                  <a:srgbClr val="282828"/>
                </a:solidFill>
                <a:latin typeface="Arial"/>
              </a:defRPr>
            </a:pPr>
            <a:r>
              <a:rPr dirty="0"/>
              <a:t>NATS</a:t>
            </a:r>
            <a:r>
              <a:rPr lang="en-US" dirty="0"/>
              <a:t> (National Association of Teachers of Singing)</a:t>
            </a:r>
            <a:r>
              <a:rPr dirty="0"/>
              <a:t> “So You Want to Sing” series broadens resources for popular styles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88770" y="3871670"/>
            <a:ext cx="91440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600" b="1">
                <a:solidFill>
                  <a:srgbClr val="162A40"/>
                </a:solidFill>
                <a:latin typeface="Arial"/>
              </a:defRPr>
            </a:pPr>
            <a:r>
              <a:t>Recent years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5070" y="4015792"/>
            <a:ext cx="813816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0">
                <a:solidFill>
                  <a:srgbClr val="282828"/>
                </a:solidFill>
                <a:latin typeface="Arial"/>
              </a:defRPr>
            </a:pPr>
            <a:r>
              <a:t>Genre-specific knowledge, medical perspectives and biomarker thinking become more relevant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299497" y="4798971"/>
            <a:ext cx="1042416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238842" y="4979966"/>
            <a:ext cx="9997833" cy="23237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lang="en-US" dirty="0"/>
              <a:t>P                                Popular</a:t>
            </a:r>
            <a:r>
              <a:rPr dirty="0"/>
              <a:t> voice medicine as a developing </a:t>
            </a:r>
            <a:r>
              <a:rPr dirty="0" err="1"/>
              <a:t>field:</a:t>
            </a:r>
            <a:r>
              <a:rPr lang="en-US" dirty="0" err="1"/>
              <a:t>gets</a:t>
            </a:r>
            <a:r>
              <a:rPr lang="en-US" dirty="0"/>
              <a:t> </a:t>
            </a:r>
            <a:r>
              <a:rPr dirty="0"/>
              <a:t>legitimate, </a:t>
            </a:r>
            <a:r>
              <a:rPr lang="en-US" dirty="0"/>
              <a:t>and </a:t>
            </a:r>
            <a:r>
              <a:rPr dirty="0"/>
              <a:t>interdisciplinary, but not yet fully standardized.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74395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525"/>
            <a:ext cx="12191695" cy="647700"/>
          </a:xfrm>
          <a:prstGeom prst="rect">
            <a:avLst/>
          </a:prstGeom>
          <a:solidFill>
            <a:srgbClr val="162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593258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lang="en-US" sz="2000" dirty="0"/>
              <a:t>Suggested f</a:t>
            </a:r>
            <a:r>
              <a:rPr sz="2000" dirty="0"/>
              <a:t>irst medical clinical visit: rank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914400"/>
            <a:ext cx="731520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800" b="1">
                <a:solidFill>
                  <a:srgbClr val="162A40"/>
                </a:solidFill>
                <a:latin typeface="Arial"/>
              </a:defRPr>
            </a:pPr>
            <a:r>
              <a:rPr dirty="0"/>
              <a:t>From </a:t>
            </a:r>
            <a:r>
              <a:rPr lang="en-US" dirty="0"/>
              <a:t>the </a:t>
            </a:r>
            <a:r>
              <a:rPr dirty="0"/>
              <a:t>first contact to follow-up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09893" y="1710598"/>
            <a:ext cx="2353855" cy="559449"/>
          </a:xfrm>
          <a:prstGeom prst="roundRect">
            <a:avLst/>
          </a:prstGeom>
          <a:solidFill>
            <a:srgbClr val="FFFFFF"/>
          </a:solidFill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336482" y="1845402"/>
            <a:ext cx="22860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1">
                <a:solidFill>
                  <a:srgbClr val="162A40"/>
                </a:solidFill>
                <a:latin typeface="Arial"/>
              </a:defRPr>
            </a:pPr>
            <a:r>
              <a:t>Patient evaluation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91786" y="1708344"/>
            <a:ext cx="2423160" cy="538513"/>
          </a:xfrm>
          <a:prstGeom prst="roundRect">
            <a:avLst/>
          </a:prstGeom>
          <a:solidFill>
            <a:srgbClr val="FFFFFF"/>
          </a:solidFill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111746" y="1816304"/>
            <a:ext cx="1784354" cy="2862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1">
                <a:solidFill>
                  <a:srgbClr val="162A40"/>
                </a:solidFill>
                <a:latin typeface="Arial"/>
              </a:defRPr>
            </a:pPr>
            <a:r>
              <a:rPr dirty="0"/>
              <a:t>Diagnosis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97746" y="1695488"/>
            <a:ext cx="2396950" cy="546246"/>
          </a:xfrm>
          <a:prstGeom prst="roundRect">
            <a:avLst/>
          </a:prstGeom>
          <a:solidFill>
            <a:srgbClr val="FFFFFF"/>
          </a:solidFill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28254" y="1804331"/>
            <a:ext cx="2314622" cy="2862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1">
                <a:solidFill>
                  <a:srgbClr val="162A40"/>
                </a:solidFill>
                <a:latin typeface="Arial"/>
              </a:defRPr>
            </a:pPr>
            <a:r>
              <a:rPr dirty="0"/>
              <a:t>Treatment planning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109893" y="2753196"/>
            <a:ext cx="2400310" cy="528648"/>
          </a:xfrm>
          <a:prstGeom prst="roundRect">
            <a:avLst/>
          </a:prstGeom>
          <a:solidFill>
            <a:srgbClr val="FFFFFF"/>
          </a:solidFill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459355" y="2765017"/>
            <a:ext cx="22860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1">
                <a:solidFill>
                  <a:srgbClr val="162A40"/>
                </a:solidFill>
                <a:latin typeface="Arial"/>
              </a:defRPr>
            </a:pPr>
            <a:r>
              <a:t>Pharmacological management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42940" y="2735920"/>
            <a:ext cx="240031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111746" y="2846432"/>
            <a:ext cx="2286000" cy="2862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    Advice</a:t>
            </a:r>
            <a:endParaRPr dirty="0"/>
          </a:p>
        </p:txBody>
      </p:sp>
      <p:sp>
        <p:nvSpPr>
          <p:cNvPr id="23" name="Rounded Rectangle 22"/>
          <p:cNvSpPr/>
          <p:nvPr/>
        </p:nvSpPr>
        <p:spPr>
          <a:xfrm>
            <a:off x="7411564" y="2753196"/>
            <a:ext cx="2396950" cy="542131"/>
          </a:xfrm>
          <a:prstGeom prst="roundRect">
            <a:avLst/>
          </a:prstGeom>
          <a:solidFill>
            <a:srgbClr val="FFFFFF"/>
          </a:solidFill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666060" y="2870363"/>
            <a:ext cx="22860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500" b="1">
                <a:solidFill>
                  <a:srgbClr val="162A40"/>
                </a:solidFill>
                <a:latin typeface="Arial"/>
              </a:defRPr>
            </a:pPr>
            <a:r>
              <a:t>Prognosis &amp; follow-up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569591"/>
              </p:ext>
            </p:extLst>
          </p:nvPr>
        </p:nvGraphicFramePr>
        <p:xfrm>
          <a:off x="2115484" y="3725337"/>
          <a:ext cx="7679212" cy="1295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9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9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497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Case type</a:t>
                      </a:r>
                      <a:r>
                        <a:rPr lang="en-US" dirty="0"/>
                        <a:t> 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Added focus</a:t>
                      </a:r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32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b="1" dirty="0"/>
                        <a:t>Acute new case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b="1" dirty="0"/>
                        <a:t>Correct diagnosis, symptoms, examinations and treatment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b="1" dirty="0"/>
                        <a:t>Acute recurrent case</a:t>
                      </a:r>
                      <a:r>
                        <a:rPr lang="en-US" b="1" dirty="0"/>
                        <a:t> focus</a:t>
                      </a:r>
                      <a:endParaRPr b="1" dirty="0"/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b="1" dirty="0"/>
                        <a:t>Lifestyle and repeated triggers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497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b="1" dirty="0"/>
                        <a:t>Chronic case with exacerbation</a:t>
                      </a:r>
                      <a:r>
                        <a:rPr lang="en-US" b="1" dirty="0"/>
                        <a:t> focus</a:t>
                      </a:r>
                      <a:endParaRPr b="1" dirty="0"/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b="1" dirty="0"/>
                        <a:t>Objective findings, prophylaxis and follow-up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2191695" cy="578619"/>
          </a:xfrm>
          <a:prstGeom prst="rect">
            <a:avLst/>
          </a:prstGeom>
          <a:solidFill>
            <a:srgbClr val="1A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530292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lang="en-US" sz="2000" dirty="0"/>
              <a:t>Broader medical areas</a:t>
            </a:r>
            <a:r>
              <a:rPr sz="2000" dirty="0"/>
              <a:t> must be considered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808" y="978218"/>
            <a:ext cx="10698480" cy="5786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700" b="0">
                <a:solidFill>
                  <a:srgbClr val="282828"/>
                </a:solidFill>
                <a:latin typeface="Arial"/>
              </a:defRPr>
            </a:pPr>
            <a:r>
              <a:rPr dirty="0"/>
              <a:t>Many singer problems are not purely local laryngeal issues. </a:t>
            </a:r>
            <a:r>
              <a:rPr lang="en-US" dirty="0"/>
              <a:t>B</a:t>
            </a:r>
            <a:r>
              <a:rPr dirty="0"/>
              <a:t>roader medical areas may influence performance and recovery.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00300" y="1984248"/>
            <a:ext cx="2019300" cy="578620"/>
          </a:xfrm>
          <a:prstGeom prst="roundRect">
            <a:avLst/>
          </a:prstGeom>
          <a:solidFill>
            <a:srgbClr val="FFFFFF"/>
          </a:solidFill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400298" y="2145056"/>
            <a:ext cx="2019301" cy="256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300" b="1">
                <a:solidFill>
                  <a:srgbClr val="162A40"/>
                </a:solidFill>
                <a:latin typeface="Arial"/>
              </a:defRPr>
            </a:pPr>
            <a:r>
              <a:t>Postural &amp; muscular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399" y="2149988"/>
            <a:ext cx="2019300" cy="256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300" b="1">
                <a:solidFill>
                  <a:srgbClr val="162A40"/>
                </a:solidFill>
                <a:latin typeface="Arial"/>
              </a:defRPr>
            </a:pPr>
            <a:r>
              <a:t>Dermatological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0" y="2137529"/>
            <a:ext cx="2019300" cy="256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300" b="1">
                <a:solidFill>
                  <a:srgbClr val="162A40"/>
                </a:solidFill>
                <a:latin typeface="Arial"/>
              </a:defRPr>
            </a:pPr>
            <a:r>
              <a:t>Nutritional &amp; metabolic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0300" y="3059909"/>
            <a:ext cx="2019300" cy="256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300" b="1">
                <a:solidFill>
                  <a:srgbClr val="162A40"/>
                </a:solidFill>
                <a:latin typeface="Arial"/>
              </a:defRPr>
            </a:pPr>
            <a:r>
              <a:t>Oral &amp;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65364" y="3064464"/>
            <a:ext cx="2019300" cy="256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300" b="1">
                <a:solidFill>
                  <a:srgbClr val="162A40"/>
                </a:solidFill>
                <a:latin typeface="Arial"/>
              </a:defRPr>
            </a:pPr>
            <a:r>
              <a:t>Respiratory &amp; lung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7080" y="3043922"/>
            <a:ext cx="1996440" cy="45550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300" b="1">
                <a:solidFill>
                  <a:srgbClr val="162A40"/>
                </a:solidFill>
                <a:latin typeface="Arial"/>
              </a:defRPr>
            </a:pPr>
            <a:r>
              <a:rPr dirty="0"/>
              <a:t>Ear </a:t>
            </a:r>
            <a:r>
              <a:t>&amp; auditory</a:t>
            </a:r>
            <a:r>
              <a:rPr lang="en-US" dirty="0"/>
              <a:t>, and nose</a:t>
            </a:r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2400300" y="3895801"/>
            <a:ext cx="2019300" cy="256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300" b="1">
                <a:solidFill>
                  <a:srgbClr val="162A40"/>
                </a:solidFill>
                <a:latin typeface="Arial"/>
              </a:defRPr>
            </a:pPr>
            <a:r>
              <a:t>Intestinal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92034" y="3936839"/>
            <a:ext cx="2019300" cy="256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300" b="1">
                <a:solidFill>
                  <a:srgbClr val="162A40"/>
                </a:solidFill>
                <a:latin typeface="Arial"/>
              </a:defRPr>
            </a:pPr>
            <a:r>
              <a:t>Neurological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7080" y="3936839"/>
            <a:ext cx="2019300" cy="256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300" b="1">
                <a:solidFill>
                  <a:srgbClr val="162A40"/>
                </a:solidFill>
                <a:latin typeface="Arial"/>
              </a:defRPr>
            </a:pPr>
            <a:r>
              <a:t>Psychological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1216" y="1511737"/>
            <a:ext cx="11088687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lang="en-US" sz="1600" dirty="0"/>
              <a:t>Especially s</a:t>
            </a:r>
            <a:r>
              <a:rPr sz="1600" dirty="0"/>
              <a:t>tress, pain, reduced sleep, lung and upper-airway factors</a:t>
            </a:r>
            <a:r>
              <a:rPr lang="en-US" sz="1600" dirty="0"/>
              <a:t> </a:t>
            </a:r>
            <a:r>
              <a:rPr sz="1600" dirty="0"/>
              <a:t>should be routinely</a:t>
            </a:r>
            <a:r>
              <a:rPr lang="en-US" sz="1600" dirty="0"/>
              <a:t> </a:t>
            </a:r>
            <a:r>
              <a:rPr sz="1600" dirty="0"/>
              <a:t>considered alongside laryngeal findings.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  <p:sp>
        <p:nvSpPr>
          <p:cNvPr id="2" name="Rounded Rectangle 7">
            <a:extLst>
              <a:ext uri="{FF2B5EF4-FFF2-40B4-BE49-F238E27FC236}">
                <a16:creationId xmlns:a16="http://schemas.microsoft.com/office/drawing/2014/main" id="{F81B5C90-E0B7-4464-9C1C-8C2DC5102F25}"/>
              </a:ext>
            </a:extLst>
          </p:cNvPr>
          <p:cNvSpPr/>
          <p:nvPr/>
        </p:nvSpPr>
        <p:spPr>
          <a:xfrm>
            <a:off x="4724400" y="1984248"/>
            <a:ext cx="2019300" cy="578620"/>
          </a:xfrm>
          <a:prstGeom prst="roundRect">
            <a:avLst/>
          </a:prstGeom>
          <a:noFill/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6696F60E-6EDA-FA4F-8C27-A94CA0F1CE00}"/>
              </a:ext>
            </a:extLst>
          </p:cNvPr>
          <p:cNvSpPr/>
          <p:nvPr/>
        </p:nvSpPr>
        <p:spPr>
          <a:xfrm>
            <a:off x="7048500" y="1972556"/>
            <a:ext cx="2019300" cy="578620"/>
          </a:xfrm>
          <a:prstGeom prst="roundRect">
            <a:avLst/>
          </a:prstGeom>
          <a:noFill/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5D5FE4EF-97DB-9D40-058B-9FF9C3CB5A20}"/>
              </a:ext>
            </a:extLst>
          </p:cNvPr>
          <p:cNvSpPr/>
          <p:nvPr/>
        </p:nvSpPr>
        <p:spPr>
          <a:xfrm>
            <a:off x="2400300" y="2888230"/>
            <a:ext cx="2019300" cy="578620"/>
          </a:xfrm>
          <a:prstGeom prst="roundRect">
            <a:avLst/>
          </a:prstGeom>
          <a:noFill/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72AAB6E9-53C9-E64F-00DA-7AEF31AF413E}"/>
              </a:ext>
            </a:extLst>
          </p:cNvPr>
          <p:cNvSpPr/>
          <p:nvPr/>
        </p:nvSpPr>
        <p:spPr>
          <a:xfrm>
            <a:off x="4758690" y="2888230"/>
            <a:ext cx="2019300" cy="578620"/>
          </a:xfrm>
          <a:prstGeom prst="roundRect">
            <a:avLst/>
          </a:prstGeom>
          <a:noFill/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7">
            <a:extLst>
              <a:ext uri="{FF2B5EF4-FFF2-40B4-BE49-F238E27FC236}">
                <a16:creationId xmlns:a16="http://schemas.microsoft.com/office/drawing/2014/main" id="{14707EBC-BA0A-F652-DDA9-A346272CA2CD}"/>
              </a:ext>
            </a:extLst>
          </p:cNvPr>
          <p:cNvSpPr/>
          <p:nvPr/>
        </p:nvSpPr>
        <p:spPr>
          <a:xfrm>
            <a:off x="7094220" y="2888230"/>
            <a:ext cx="2019300" cy="578620"/>
          </a:xfrm>
          <a:prstGeom prst="roundRect">
            <a:avLst/>
          </a:prstGeom>
          <a:noFill/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7">
            <a:extLst>
              <a:ext uri="{FF2B5EF4-FFF2-40B4-BE49-F238E27FC236}">
                <a16:creationId xmlns:a16="http://schemas.microsoft.com/office/drawing/2014/main" id="{70A0814F-C207-0CE1-B807-A1FB62F57153}"/>
              </a:ext>
            </a:extLst>
          </p:cNvPr>
          <p:cNvSpPr/>
          <p:nvPr/>
        </p:nvSpPr>
        <p:spPr>
          <a:xfrm>
            <a:off x="2400300" y="3714988"/>
            <a:ext cx="2019300" cy="578620"/>
          </a:xfrm>
          <a:prstGeom prst="roundRect">
            <a:avLst/>
          </a:prstGeom>
          <a:noFill/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7">
            <a:extLst>
              <a:ext uri="{FF2B5EF4-FFF2-40B4-BE49-F238E27FC236}">
                <a16:creationId xmlns:a16="http://schemas.microsoft.com/office/drawing/2014/main" id="{413C43B8-96B2-8737-0718-F8312F054565}"/>
              </a:ext>
            </a:extLst>
          </p:cNvPr>
          <p:cNvSpPr/>
          <p:nvPr/>
        </p:nvSpPr>
        <p:spPr>
          <a:xfrm>
            <a:off x="4792034" y="3761982"/>
            <a:ext cx="2019300" cy="578620"/>
          </a:xfrm>
          <a:prstGeom prst="roundRect">
            <a:avLst/>
          </a:prstGeom>
          <a:noFill/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7">
            <a:extLst>
              <a:ext uri="{FF2B5EF4-FFF2-40B4-BE49-F238E27FC236}">
                <a16:creationId xmlns:a16="http://schemas.microsoft.com/office/drawing/2014/main" id="{FA9036FA-F22B-8996-902E-1EAB404FA702}"/>
              </a:ext>
            </a:extLst>
          </p:cNvPr>
          <p:cNvSpPr/>
          <p:nvPr/>
        </p:nvSpPr>
        <p:spPr>
          <a:xfrm>
            <a:off x="7117080" y="3781008"/>
            <a:ext cx="2019300" cy="578620"/>
          </a:xfrm>
          <a:prstGeom prst="roundRect">
            <a:avLst/>
          </a:prstGeom>
          <a:noFill/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657786"/>
          </a:xfrm>
          <a:prstGeom prst="rect">
            <a:avLst/>
          </a:prstGeom>
          <a:solidFill>
            <a:srgbClr val="1B32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51351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lang="en-US" sz="2000" dirty="0"/>
              <a:t>L</a:t>
            </a:r>
            <a:r>
              <a:rPr sz="2000" dirty="0"/>
              <a:t>ocal laryngeal </a:t>
            </a:r>
            <a:r>
              <a:rPr lang="en-US" sz="2000" dirty="0"/>
              <a:t>problems are </a:t>
            </a:r>
            <a:r>
              <a:rPr sz="2000" dirty="0"/>
              <a:t>emphasized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101141"/>
            <a:ext cx="5364328" cy="97359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179576"/>
            <a:ext cx="461772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Infection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5092" y="1413809"/>
            <a:ext cx="4617720" cy="8686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Viral and bacterial infections require correct diagnosis, treatment timing, voice rest and regeneration strategy.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7718" y="1170051"/>
            <a:ext cx="461772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Allergy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5314" y="1408202"/>
            <a:ext cx="4617720" cy="4093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High-speed film/stroboscopy, airflow</a:t>
            </a:r>
            <a:r>
              <a:rPr lang="en-US" dirty="0"/>
              <a:t>,</a:t>
            </a:r>
            <a:r>
              <a:rPr dirty="0"/>
              <a:t> and E</a:t>
            </a:r>
            <a:r>
              <a:rPr lang="en-US" dirty="0"/>
              <a:t>lectro</a:t>
            </a:r>
            <a:r>
              <a:rPr dirty="0"/>
              <a:t>G</a:t>
            </a:r>
            <a:r>
              <a:rPr lang="en-US" dirty="0"/>
              <a:t>lotto</a:t>
            </a:r>
            <a:r>
              <a:rPr dirty="0"/>
              <a:t>G</a:t>
            </a:r>
            <a:r>
              <a:rPr lang="en-US" dirty="0"/>
              <a:t>raphy</a:t>
            </a:r>
            <a:r>
              <a:rPr dirty="0"/>
              <a:t> can help </a:t>
            </a:r>
            <a:r>
              <a:rPr lang="en-US" dirty="0"/>
              <a:t>fine-diagnose especially in</a:t>
            </a:r>
            <a:r>
              <a:rPr dirty="0"/>
              <a:t> relapsing or chronic cases.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" y="2464612"/>
            <a:ext cx="461772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Reflux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2705227"/>
            <a:ext cx="5151119" cy="58631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lang="en-US" dirty="0"/>
              <a:t>The </a:t>
            </a:r>
            <a:r>
              <a:rPr dirty="0"/>
              <a:t>Incidence </a:t>
            </a:r>
            <a:r>
              <a:rPr lang="en-US" dirty="0"/>
              <a:t>is </a:t>
            </a:r>
            <a:r>
              <a:rPr dirty="0"/>
              <a:t>above 70%. Often unrecognized by singer</a:t>
            </a:r>
            <a:r>
              <a:rPr lang="en-US" dirty="0"/>
              <a:t>s</a:t>
            </a:r>
            <a:r>
              <a:rPr dirty="0"/>
              <a:t>. High subglottic pressure in falsetto and genre-specific techniques are common triggers. Correct medication</a:t>
            </a:r>
            <a:r>
              <a:rPr lang="en-US" dirty="0"/>
              <a:t>,</a:t>
            </a:r>
            <a:r>
              <a:rPr dirty="0"/>
              <a:t> dose, concert timing and lifestyle correction all required.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0527" y="2457289"/>
            <a:ext cx="461772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Trauma &amp; pollution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65314" y="2697397"/>
            <a:ext cx="4617720" cy="8686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Local irritation or overload may be linked to technique, environment and performance schedules.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7038" y="3965747"/>
            <a:ext cx="1005840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600" b="1">
                <a:solidFill>
                  <a:srgbClr val="162A40"/>
                </a:solidFill>
                <a:latin typeface="Arial"/>
              </a:defRPr>
            </a:pPr>
            <a:r>
              <a:rPr dirty="0"/>
              <a:t>These conditions interact with concerts, travel, technique, and the singer’s ability to test</a:t>
            </a:r>
            <a:r>
              <a:rPr lang="en-US" dirty="0"/>
              <a:t>/use </a:t>
            </a:r>
            <a:r>
              <a:rPr dirty="0"/>
              <a:t>the voice after treatment.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E22644E7-AF33-E448-9066-7C504D80F7E3}"/>
              </a:ext>
            </a:extLst>
          </p:cNvPr>
          <p:cNvSpPr/>
          <p:nvPr/>
        </p:nvSpPr>
        <p:spPr>
          <a:xfrm>
            <a:off x="6455741" y="1075995"/>
            <a:ext cx="5333542" cy="973598"/>
          </a:xfrm>
          <a:prstGeom prst="roundRect">
            <a:avLst/>
          </a:prstGeom>
          <a:noFill/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6">
            <a:extLst>
              <a:ext uri="{FF2B5EF4-FFF2-40B4-BE49-F238E27FC236}">
                <a16:creationId xmlns:a16="http://schemas.microsoft.com/office/drawing/2014/main" id="{BFE8FE28-1C0D-F2D8-3A2B-369C54A240CF}"/>
              </a:ext>
            </a:extLst>
          </p:cNvPr>
          <p:cNvSpPr/>
          <p:nvPr/>
        </p:nvSpPr>
        <p:spPr>
          <a:xfrm>
            <a:off x="731519" y="2395424"/>
            <a:ext cx="5278755" cy="973598"/>
          </a:xfrm>
          <a:prstGeom prst="roundRect">
            <a:avLst/>
          </a:prstGeom>
          <a:noFill/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6">
            <a:extLst>
              <a:ext uri="{FF2B5EF4-FFF2-40B4-BE49-F238E27FC236}">
                <a16:creationId xmlns:a16="http://schemas.microsoft.com/office/drawing/2014/main" id="{D7E66BE3-8C2B-10C0-FD90-AC6A9F5301D6}"/>
              </a:ext>
            </a:extLst>
          </p:cNvPr>
          <p:cNvSpPr/>
          <p:nvPr/>
        </p:nvSpPr>
        <p:spPr>
          <a:xfrm>
            <a:off x="6455740" y="2391775"/>
            <a:ext cx="5278755" cy="973598"/>
          </a:xfrm>
          <a:prstGeom prst="roundRect">
            <a:avLst/>
          </a:prstGeom>
          <a:noFill/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9660" y="-332534"/>
            <a:ext cx="12191695" cy="7190534"/>
          </a:xfrm>
          <a:prstGeom prst="rect">
            <a:avLst/>
          </a:prstGeom>
          <a:solidFill>
            <a:srgbClr val="F8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1149"/>
          </a:xfrm>
          <a:prstGeom prst="rect">
            <a:avLst/>
          </a:prstGeom>
          <a:solidFill>
            <a:srgbClr val="162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699114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sz="2000"/>
              <a:t>Reflux: complaints, objective signs and lifestyle correction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594419"/>
              </p:ext>
            </p:extLst>
          </p:nvPr>
        </p:nvGraphicFramePr>
        <p:xfrm>
          <a:off x="685800" y="914400"/>
          <a:ext cx="566928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Clinical dimension</a:t>
                      </a:r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lang="en-US" dirty="0"/>
                        <a:t>Specific aspects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Complaints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Symptoms </a:t>
                      </a:r>
                      <a:r>
                        <a:rPr lang="en-US" dirty="0"/>
                        <a:t>of pressure in the throat </a:t>
                      </a:r>
                      <a:r>
                        <a:rPr dirty="0"/>
                        <a:t>may be present even when the singer is not fully conscious of them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Objective findings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lang="en-US" dirty="0"/>
                        <a:t>Injection and edema,</a:t>
                      </a:r>
                      <a:r>
                        <a:rPr dirty="0"/>
                        <a:t> </a:t>
                      </a:r>
                      <a:r>
                        <a:rPr lang="en-US" dirty="0"/>
                        <a:t>especially on the arytenoids, with insufficient closure of the back of the vocal folds, </a:t>
                      </a:r>
                      <a:r>
                        <a:rPr dirty="0"/>
                        <a:t>can be quantified with high-speed films or stroboscopy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Measures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Voice-related biomarkers help document deviations and treatment effects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Treatment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Medication may include acid pump inhibitors, antacids, alginates, H2 antagonists, mucosal protection agents and reflux inhibitors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29400" y="914400"/>
          <a:ext cx="4846320" cy="32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Avoid / reduce</a:t>
                      </a:r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Prefer / support</a:t>
                      </a:r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Smoke, caffeine, alcohol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Green vegetables, lean protein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Strong/spicy food, peppermint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Small meals and hydration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Fat food, carbonic acid drinks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No late meals; headboard raised ≥30 cm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Tight clothing; weight gain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Maintain stable body weight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1024128" y="4800600"/>
            <a:ext cx="10241280" cy="94297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5567" y="4851570"/>
            <a:ext cx="9921240" cy="2708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I</a:t>
            </a:r>
            <a:r>
              <a:rPr dirty="0"/>
              <a:t>t matters</a:t>
            </a:r>
            <a:r>
              <a:rPr lang="en-US" dirty="0"/>
              <a:t> because the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1115567" y="5104331"/>
            <a:ext cx="9921240" cy="58631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Incidence </a:t>
            </a:r>
            <a:r>
              <a:rPr lang="en-US" dirty="0"/>
              <a:t>is </a:t>
            </a:r>
            <a:r>
              <a:rPr dirty="0"/>
              <a:t>above 70% in popular singers. Singers are often unaware of symptoms, so diagnosis and treatment must be carefully advised. High subglottic pressure in falsetto and style-specific techniques are the main triggers.</a:t>
            </a:r>
            <a:r>
              <a:rPr lang="en-US" dirty="0"/>
              <a:t> Measured </a:t>
            </a:r>
            <a:r>
              <a:rPr dirty="0"/>
              <a:t>Biomarker deviations help quantify laryngeal damage and guide dosage, timing around concerts, and lifestyle correction.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76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F35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263989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sz="2000"/>
              <a:t>Genre-specific </a:t>
            </a:r>
            <a:r>
              <a:rPr sz="2000" dirty="0"/>
              <a:t>risks: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1699" y="914400"/>
            <a:ext cx="11118121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600" b="0">
                <a:solidFill>
                  <a:srgbClr val="282828"/>
                </a:solidFill>
                <a:latin typeface="Arial"/>
              </a:defRPr>
            </a:pPr>
            <a:r>
              <a:rPr dirty="0"/>
              <a:t>102 popular genres</a:t>
            </a:r>
            <a:r>
              <a:rPr lang="en-US" dirty="0"/>
              <a:t> were found in the </a:t>
            </a:r>
            <a:r>
              <a:rPr lang="en-US" dirty="0" err="1"/>
              <a:t>litterature</a:t>
            </a:r>
            <a:r>
              <a:rPr dirty="0"/>
              <a:t>. Rather than treating every genre as medically fixed, the practical focus is on </a:t>
            </a:r>
            <a:r>
              <a:rPr lang="en-US" dirty="0"/>
              <a:t>main </a:t>
            </a:r>
            <a:r>
              <a:rPr dirty="0"/>
              <a:t>risk patterns.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179288"/>
              </p:ext>
            </p:extLst>
          </p:nvPr>
        </p:nvGraphicFramePr>
        <p:xfrm>
          <a:off x="731520" y="1645920"/>
          <a:ext cx="10698480" cy="196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4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Risk pattern</a:t>
                      </a:r>
                      <a:r>
                        <a:rPr lang="en-US" dirty="0"/>
                        <a:t> and </a:t>
                      </a:r>
                      <a:r>
                        <a:rPr lang="en-US" dirty="0" err="1"/>
                        <a:t>findinf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Examples</a:t>
                      </a:r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Typical concern</a:t>
                      </a:r>
                      <a:r>
                        <a:rPr lang="en-US" dirty="0"/>
                        <a:t> and findings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Vocal fatigue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Musical theatre, country, pop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Overload,</a:t>
                      </a:r>
                      <a:r>
                        <a:rPr lang="en-US" dirty="0"/>
                        <a:t>,</a:t>
                      </a:r>
                      <a:r>
                        <a:rPr dirty="0"/>
                        <a:t> incorrect technique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Vocal fold hemorrhage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Hard rock, metal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High intensity</a:t>
                      </a:r>
                      <a:r>
                        <a:rPr lang="en-US" dirty="0"/>
                        <a:t> singing</a:t>
                      </a:r>
                      <a:r>
                        <a:rPr dirty="0"/>
                        <a:t> </a:t>
                      </a:r>
                      <a:r>
                        <a:rPr lang="en-US" dirty="0"/>
                        <a:t>gives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phonotrauma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Edema and nodules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Blues, soul, gospel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lang="en-US" dirty="0"/>
                        <a:t>C</a:t>
                      </a:r>
                      <a:r>
                        <a:rPr dirty="0"/>
                        <a:t>hronic load</a:t>
                      </a:r>
                      <a:r>
                        <a:rPr lang="en-US" dirty="0"/>
                        <a:t> gives issue swelling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Reflux-related irritation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Falsetto </a:t>
                      </a:r>
                      <a:r>
                        <a:rPr lang="en-US" dirty="0"/>
                        <a:t>in</a:t>
                      </a:r>
                      <a:r>
                        <a:rPr dirty="0"/>
                        <a:t> some</a:t>
                      </a:r>
                      <a:r>
                        <a:rPr lang="en-US" dirty="0"/>
                        <a:t> specific </a:t>
                      </a:r>
                      <a:r>
                        <a:rPr dirty="0"/>
                        <a:t> technical styles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Subglottic pressure</a:t>
                      </a:r>
                      <a:r>
                        <a:rPr lang="en-US" dirty="0"/>
                        <a:t> that is too high gives</a:t>
                      </a:r>
                      <a:r>
                        <a:rPr dirty="0"/>
                        <a:t> laryngeal tissue irritation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685800" y="4343400"/>
            <a:ext cx="19202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4343400"/>
            <a:ext cx="109728" cy="960120"/>
          </a:xfrm>
          <a:prstGeom prst="rect">
            <a:avLst/>
          </a:prstGeom>
          <a:solidFill>
            <a:srgbClr val="1F7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3103" y="4377411"/>
            <a:ext cx="1600200" cy="2708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rPr lang="en-US" dirty="0"/>
              <a:t> </a:t>
            </a:r>
            <a:r>
              <a:rPr dirty="0"/>
              <a:t>Pop family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5554" y="4565904"/>
            <a:ext cx="1532992" cy="4093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pop, dance pop, synthpop, indie pop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90088" y="4343400"/>
            <a:ext cx="19202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990088" y="4343400"/>
            <a:ext cx="109728" cy="960120"/>
          </a:xfrm>
          <a:prstGeom prst="rect">
            <a:avLst/>
          </a:prstGeom>
          <a:solidFill>
            <a:srgbClr val="A6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134401" y="4357546"/>
            <a:ext cx="16002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Rock/metal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34401" y="4553712"/>
            <a:ext cx="160020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classic rock, hard rock, punk, metal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94376" y="4343400"/>
            <a:ext cx="19202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294376" y="4343400"/>
            <a:ext cx="109728" cy="960120"/>
          </a:xfrm>
          <a:prstGeom prst="rect">
            <a:avLst/>
          </a:prstGeom>
          <a:solidFill>
            <a:srgbClr val="DC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401396" y="4366506"/>
            <a:ext cx="16002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Jazz/blues/soul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27243" y="4586376"/>
            <a:ext cx="1600200" cy="58631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jazz, blues, R&amp;B</a:t>
            </a:r>
            <a:r>
              <a:rPr lang="en-US"/>
              <a:t> (</a:t>
            </a:r>
            <a:r>
              <a:rPr lang="da-DK" sz="1150"/>
              <a:t>Rhythm and Blues)</a:t>
            </a:r>
            <a:r>
              <a:t>, gospel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99248" y="4328765"/>
            <a:ext cx="19202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663163" y="4343400"/>
            <a:ext cx="85787" cy="960120"/>
          </a:xfrm>
          <a:prstGeom prst="rect">
            <a:avLst/>
          </a:prstGeom>
          <a:solidFill>
            <a:srgbClr val="4B8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808976" y="4309028"/>
            <a:ext cx="1600200" cy="48628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rPr dirty="0"/>
              <a:t>Stage/country/</a:t>
            </a:r>
            <a:r>
              <a:rPr lang="en-US" dirty="0"/>
              <a:t> </a:t>
            </a:r>
            <a:r>
              <a:rPr dirty="0"/>
              <a:t>folk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99832" y="4586376"/>
            <a:ext cx="1558463" cy="58631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endParaRPr lang="en-US" dirty="0"/>
          </a:p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musical theatre, country, folk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883681" y="4315255"/>
            <a:ext cx="19202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902952" y="4343400"/>
            <a:ext cx="109728" cy="960120"/>
          </a:xfrm>
          <a:prstGeom prst="rect">
            <a:avLst/>
          </a:prstGeom>
          <a:solidFill>
            <a:srgbClr val="162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068035" y="4305169"/>
            <a:ext cx="1699801" cy="48628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rPr dirty="0"/>
              <a:t>Electronic</a:t>
            </a:r>
            <a:r>
              <a:rPr lang="en-US" dirty="0"/>
              <a:t> Dance Music</a:t>
            </a:r>
            <a:r>
              <a:rPr dirty="0"/>
              <a:t>/Latin/global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79176" y="4625013"/>
            <a:ext cx="1554480" cy="67095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endParaRPr lang="en-US" sz="1000" dirty="0"/>
          </a:p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sz="1000" dirty="0" err="1"/>
              <a:t>EDM,salsa</a:t>
            </a:r>
            <a:r>
              <a:rPr sz="1000" err="1"/>
              <a:t>,</a:t>
            </a:r>
            <a:r>
              <a:rPr sz="1000"/>
              <a:t>reggaeton</a:t>
            </a:r>
            <a:r>
              <a:rPr lang="en-US" sz="1000"/>
              <a:t> (</a:t>
            </a:r>
            <a:r>
              <a:rPr lang="da-DK" sz="1000"/>
              <a:t>Latin dance music genre)</a:t>
            </a:r>
            <a:r>
              <a:rPr sz="1000"/>
              <a:t>,</a:t>
            </a:r>
            <a:r>
              <a:rPr lang="en-US" sz="1000"/>
              <a:t> </a:t>
            </a:r>
            <a:r>
              <a:rPr sz="1000"/>
              <a:t>K-pop</a:t>
            </a:r>
            <a:r>
              <a:rPr sz="1000" dirty="0"/>
              <a:t>, world pop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8176"/>
          </a:xfrm>
          <a:prstGeom prst="rect">
            <a:avLst/>
          </a:prstGeom>
          <a:solidFill>
            <a:srgbClr val="1A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461132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lang="en-US" sz="2000"/>
              <a:t>Specific s</a:t>
            </a:r>
            <a:r>
              <a:rPr sz="2000"/>
              <a:t>inging </a:t>
            </a:r>
            <a:r>
              <a:rPr sz="2000" dirty="0"/>
              <a:t>teacher examination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068559"/>
              </p:ext>
            </p:extLst>
          </p:nvPr>
        </p:nvGraphicFramePr>
        <p:xfrm>
          <a:off x="875071" y="1321292"/>
          <a:ext cx="10554929" cy="3310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5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113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endParaRPr dirty="0"/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endParaRPr dirty="0"/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765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Most often heard complaint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Vocal fatigue: tiredness after singing or a draining sensati</a:t>
                      </a:r>
                      <a:r>
                        <a:rPr lang="en-US" dirty="0"/>
                        <a:t>on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765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Most often seen objective findings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Wrong technique, intonation defect, or no audible finding by </a:t>
                      </a:r>
                      <a:r>
                        <a:rPr lang="en-US" dirty="0"/>
                        <a:t>the </a:t>
                      </a:r>
                      <a:r>
                        <a:rPr dirty="0"/>
                        <a:t>teacher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765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Possible contributing systems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Respiration, resonance, tissue condition, task demands, sensorimotor coordination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765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Common first treatment focus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Air support and vocal tract setting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77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Prognosis pathway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If </a:t>
                      </a:r>
                      <a:r>
                        <a:rPr lang="en-US" dirty="0"/>
                        <a:t>it's only a local problem, bring the singer </a:t>
                      </a:r>
                      <a:r>
                        <a:rPr dirty="0"/>
                        <a:t>back to work immediately</a:t>
                      </a:r>
                      <a:r>
                        <a:rPr lang="en-US" dirty="0"/>
                        <a:t> after treatment</a:t>
                      </a:r>
                      <a:r>
                        <a:rPr dirty="0"/>
                        <a:t>. All other issues</a:t>
                      </a:r>
                      <a:r>
                        <a:rPr lang="en-US" dirty="0"/>
                        <a:t>,</a:t>
                      </a:r>
                      <a:r>
                        <a:rPr dirty="0"/>
                        <a:t> send to laryngologist first. No popular singer with correct technique should have these issues.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978408" y="5285724"/>
            <a:ext cx="987552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25898" y="5296508"/>
            <a:ext cx="109728" cy="594360"/>
          </a:xfrm>
          <a:prstGeom prst="rect">
            <a:avLst/>
          </a:prstGeom>
          <a:solidFill>
            <a:srgbClr val="A6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5626" y="5266760"/>
            <a:ext cx="95554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Important distinction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5626" y="5470741"/>
            <a:ext cx="9634728" cy="4093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Vocal fatigue </a:t>
            </a:r>
            <a:r>
              <a:rPr lang="en-US" dirty="0"/>
              <a:t>is most often seen</a:t>
            </a:r>
            <a:r>
              <a:rPr dirty="0"/>
              <a:t>. The risk is </a:t>
            </a:r>
            <a:r>
              <a:rPr lang="en-US" dirty="0"/>
              <a:t>there</a:t>
            </a:r>
            <a:r>
              <a:rPr dirty="0"/>
              <a:t> across all popular vocal traditions. A route forward is routine measurement of voice-related biomarkers.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767" y="1233302"/>
            <a:ext cx="12191695" cy="60363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72874"/>
          </a:xfrm>
          <a:prstGeom prst="rect">
            <a:avLst/>
          </a:prstGeom>
          <a:solidFill>
            <a:srgbClr val="162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549509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sz="2000"/>
              <a:t>Voice-related </a:t>
            </a:r>
            <a:r>
              <a:rPr sz="2000" dirty="0"/>
              <a:t>biomarkers for popular singers</a:t>
            </a:r>
          </a:p>
        </p:txBody>
      </p:sp>
      <p:sp>
        <p:nvSpPr>
          <p:cNvPr id="7" name="Oval 6"/>
          <p:cNvSpPr/>
          <p:nvPr/>
        </p:nvSpPr>
        <p:spPr>
          <a:xfrm>
            <a:off x="4892038" y="2411040"/>
            <a:ext cx="2484335" cy="1388789"/>
          </a:xfrm>
          <a:prstGeom prst="ellipse">
            <a:avLst/>
          </a:prstGeom>
          <a:solidFill>
            <a:srgbClr val="162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49240" y="2737247"/>
            <a:ext cx="1540313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rial"/>
              </a:defRPr>
            </a:pPr>
            <a:r>
              <a:t>Singer</a:t>
            </a:r>
            <a:br/>
            <a:r>
              <a:t>voice status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24582" y="1828800"/>
            <a:ext cx="210312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200999" y="1916482"/>
            <a:ext cx="178307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VHI / SVHI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01000" y="2243170"/>
            <a:ext cx="1783079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singer complaint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530183" y="3246120"/>
            <a:ext cx="210312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588052" y="3311383"/>
            <a:ext cx="178307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GRBAS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2662" y="3621651"/>
            <a:ext cx="1783079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clinician perception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081197" y="4159554"/>
            <a:ext cx="210312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190515" y="4219172"/>
            <a:ext cx="178307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F0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0514" y="4471978"/>
            <a:ext cx="1783079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pitch/frequency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90056" y="4147007"/>
            <a:ext cx="210312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84833" y="4233802"/>
            <a:ext cx="178307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Jitter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84832" y="4506252"/>
            <a:ext cx="1783079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cycle variation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659368" y="3132400"/>
            <a:ext cx="210312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727947" y="3247274"/>
            <a:ext cx="178307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Shimmer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27946" y="3562753"/>
            <a:ext cx="1783079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amplitude variation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01022" y="1854998"/>
            <a:ext cx="210312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84339" y="1949884"/>
            <a:ext cx="178307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HNR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84339" y="2309950"/>
            <a:ext cx="1783079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noise vs harmonicity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82055" y="1284102"/>
            <a:ext cx="210312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194590" y="1339741"/>
            <a:ext cx="178307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MPT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94589" y="1679053"/>
            <a:ext cx="1783079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phonation capacity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24505" y="5459017"/>
            <a:ext cx="10609990" cy="97872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500" b="1">
                <a:solidFill>
                  <a:srgbClr val="162A40"/>
                </a:solidFill>
                <a:latin typeface="Arial"/>
              </a:defRPr>
            </a:pPr>
            <a:r>
              <a:rPr sz="1200" dirty="0"/>
              <a:t>Deviations in F0, jitter, shimmer</a:t>
            </a:r>
            <a:r>
              <a:rPr lang="en-US" sz="1200" dirty="0"/>
              <a:t>,</a:t>
            </a:r>
            <a:r>
              <a:rPr sz="1200" dirty="0"/>
              <a:t> and HNR give quantitative measures of vocal load and allow prognostic assessment of career interruption risk. </a:t>
            </a:r>
            <a:endParaRPr lang="en-US" sz="1200" dirty="0"/>
          </a:p>
          <a:p>
            <a:pPr algn="ctr">
              <a:defRPr sz="1500" b="1">
                <a:solidFill>
                  <a:srgbClr val="162A40"/>
                </a:solidFill>
                <a:latin typeface="Arial"/>
              </a:defRPr>
            </a:pPr>
            <a:r>
              <a:rPr sz="1200" dirty="0"/>
              <a:t>VHI/SVHI </a:t>
            </a:r>
            <a:r>
              <a:rPr lang="en-US" sz="1200" dirty="0"/>
              <a:t>(Voice Handicap Index or Singers VHI) </a:t>
            </a:r>
            <a:r>
              <a:rPr sz="1200" dirty="0"/>
              <a:t>captures the singer’s perspective; </a:t>
            </a:r>
            <a:endParaRPr lang="en-US" sz="1200" dirty="0"/>
          </a:p>
          <a:p>
            <a:pPr algn="ctr">
              <a:defRPr sz="1500" b="1">
                <a:solidFill>
                  <a:srgbClr val="162A40"/>
                </a:solidFill>
                <a:latin typeface="Arial"/>
              </a:defRPr>
            </a:pPr>
            <a:r>
              <a:rPr sz="1200" dirty="0"/>
              <a:t>GRBAS </a:t>
            </a:r>
            <a:r>
              <a:rPr lang="en-US" sz="1200" dirty="0"/>
              <a:t>test assesses </a:t>
            </a:r>
            <a:r>
              <a:rPr sz="1200" dirty="0"/>
              <a:t>the clinician’s perception</a:t>
            </a:r>
            <a:r>
              <a:rPr lang="en-US" sz="1200" dirty="0"/>
              <a:t> of Roughness, Asthenia, and Strain</a:t>
            </a:r>
            <a:r>
              <a:rPr sz="1200" dirty="0"/>
              <a:t>.</a:t>
            </a:r>
            <a:endParaRPr lang="en-US" sz="1200" dirty="0"/>
          </a:p>
          <a:p>
            <a:pPr algn="ctr">
              <a:defRPr sz="1500" b="1">
                <a:solidFill>
                  <a:srgbClr val="162A40"/>
                </a:solidFill>
                <a:latin typeface="Arial"/>
              </a:defRPr>
            </a:pPr>
            <a:r>
              <a:rPr sz="1200" dirty="0"/>
              <a:t> </a:t>
            </a:r>
            <a:r>
              <a:rPr lang="en-US" sz="1200" dirty="0"/>
              <a:t>MPT is Maximum Phonation Time. </a:t>
            </a:r>
          </a:p>
          <a:p>
            <a:pPr algn="ctr">
              <a:defRPr sz="1500" b="1">
                <a:solidFill>
                  <a:srgbClr val="162A40"/>
                </a:solidFill>
                <a:latin typeface="Arial"/>
              </a:defRPr>
            </a:pPr>
            <a:r>
              <a:rPr lang="en-US" sz="1200" dirty="0"/>
              <a:t>Together,</a:t>
            </a:r>
            <a:r>
              <a:rPr sz="1200" dirty="0"/>
              <a:t> they support early detection, documentation of capability boundaries, and treatment decisions.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751408" y="6727028"/>
            <a:ext cx="11277295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rPr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www.mettepedersen.org</a:t>
            </a:r>
            <a:r>
              <a:rPr lang="en-US" u="sng" dirty="0"/>
              <a:t>. </a:t>
            </a:r>
            <a:endParaRPr u="sn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6048" y="109728"/>
            <a:ext cx="12191695" cy="6858000"/>
          </a:xfrm>
          <a:prstGeom prst="rect">
            <a:avLst/>
          </a:prstGeom>
          <a:solidFill>
            <a:srgbClr val="F8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-1"/>
            <a:ext cx="12191695" cy="695325"/>
          </a:xfrm>
          <a:prstGeom prst="rect">
            <a:avLst/>
          </a:prstGeom>
          <a:solidFill>
            <a:srgbClr val="1B32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485088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sz="2000" dirty="0"/>
              <a:t>Measurement</a:t>
            </a:r>
            <a:r>
              <a:rPr lang="en-US" sz="2000" dirty="0"/>
              <a:t>s</a:t>
            </a:r>
            <a:r>
              <a:rPr sz="2000" dirty="0"/>
              <a:t> before and after therapy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920240"/>
            <a:ext cx="1874519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1F7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2057400"/>
            <a:ext cx="1645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400" b="1">
                <a:solidFill>
                  <a:srgbClr val="162A40"/>
                </a:solidFill>
                <a:latin typeface="Arial"/>
              </a:defRPr>
            </a:pPr>
            <a:r>
              <a:t>Baseline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395728"/>
            <a:ext cx="1600200" cy="49398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950" b="0">
                <a:solidFill>
                  <a:srgbClr val="282828"/>
                </a:solidFill>
                <a:latin typeface="Arial"/>
              </a:defRPr>
            </a:pPr>
            <a:r>
              <a:rPr dirty="0"/>
              <a:t>Record </a:t>
            </a:r>
            <a:r>
              <a:rPr lang="en-US" dirty="0"/>
              <a:t>voice-related </a:t>
            </a:r>
            <a:r>
              <a:rPr dirty="0"/>
              <a:t>biomarkers before treatment or technique change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468879" y="2395728"/>
            <a:ext cx="384048" cy="457200"/>
          </a:xfrm>
          <a:prstGeom prst="rightArrow">
            <a:avLst/>
          </a:prstGeom>
          <a:solidFill>
            <a:srgbClr val="D2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898648" y="1920240"/>
            <a:ext cx="1874519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A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008376" y="2057400"/>
            <a:ext cx="1645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400" b="1">
                <a:solidFill>
                  <a:srgbClr val="162A40"/>
                </a:solidFill>
                <a:latin typeface="Arial"/>
              </a:defRPr>
            </a:pPr>
            <a:r>
              <a:t>Diagnosis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35808" y="2395728"/>
            <a:ext cx="1600200" cy="6858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950" b="0">
                <a:solidFill>
                  <a:srgbClr val="282828"/>
                </a:solidFill>
                <a:latin typeface="Arial"/>
              </a:defRPr>
            </a:pPr>
            <a:r>
              <a:t>Link symptoms, objective laryngeal findings and performance context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773168" y="2395728"/>
            <a:ext cx="384048" cy="457200"/>
          </a:xfrm>
          <a:prstGeom prst="rightArrow">
            <a:avLst/>
          </a:prstGeom>
          <a:solidFill>
            <a:srgbClr val="D2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202936" y="1920240"/>
            <a:ext cx="1874519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A64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312664" y="2057400"/>
            <a:ext cx="1645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400" b="1">
                <a:solidFill>
                  <a:srgbClr val="162A40"/>
                </a:solidFill>
                <a:latin typeface="Arial"/>
              </a:defRPr>
            </a:pPr>
            <a:r>
              <a:t>Intervention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40096" y="2395728"/>
            <a:ext cx="1600200" cy="49398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950" b="0">
                <a:solidFill>
                  <a:srgbClr val="282828"/>
                </a:solidFill>
                <a:latin typeface="Arial"/>
              </a:defRPr>
            </a:pPr>
            <a:r>
              <a:rPr dirty="0"/>
              <a:t>Treat infection/allergy/reflux or adjust technique/lifestyle</a:t>
            </a:r>
            <a:r>
              <a:rPr lang="en-US" dirty="0"/>
              <a:t> and give advice</a:t>
            </a:r>
            <a:endParaRPr dirty="0"/>
          </a:p>
        </p:txBody>
      </p:sp>
      <p:sp>
        <p:nvSpPr>
          <p:cNvPr id="18" name="Right Arrow 17"/>
          <p:cNvSpPr/>
          <p:nvPr/>
        </p:nvSpPr>
        <p:spPr>
          <a:xfrm>
            <a:off x="7077456" y="2395728"/>
            <a:ext cx="384048" cy="457200"/>
          </a:xfrm>
          <a:prstGeom prst="rightArrow">
            <a:avLst/>
          </a:prstGeom>
          <a:solidFill>
            <a:srgbClr val="D2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507224" y="1920240"/>
            <a:ext cx="1874519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4B8C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616952" y="2057400"/>
            <a:ext cx="1645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400" b="1">
                <a:solidFill>
                  <a:srgbClr val="162A40"/>
                </a:solidFill>
                <a:latin typeface="Arial"/>
              </a:defRPr>
            </a:pPr>
            <a:r>
              <a:t>Re-test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44384" y="2395728"/>
            <a:ext cx="1600200" cy="6858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950" b="0">
                <a:solidFill>
                  <a:srgbClr val="282828"/>
                </a:solidFill>
                <a:latin typeface="Arial"/>
              </a:defRPr>
            </a:pPr>
            <a:r>
              <a:t>Repeat measures after therapy and compare change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9381744" y="2395728"/>
            <a:ext cx="384048" cy="457200"/>
          </a:xfrm>
          <a:prstGeom prst="rightArrow">
            <a:avLst/>
          </a:prstGeom>
          <a:solidFill>
            <a:srgbClr val="D2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9811512" y="1920240"/>
            <a:ext cx="1874519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162A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921240" y="2057400"/>
            <a:ext cx="1645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1400" b="1">
                <a:solidFill>
                  <a:srgbClr val="162A40"/>
                </a:solidFill>
                <a:latin typeface="Arial"/>
              </a:defRPr>
            </a:pPr>
            <a:r>
              <a:t>Decision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48672" y="2395728"/>
            <a:ext cx="1600200" cy="49398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defRPr sz="950" b="0">
                <a:solidFill>
                  <a:srgbClr val="282828"/>
                </a:solidFill>
                <a:latin typeface="Arial"/>
              </a:defRPr>
            </a:pPr>
            <a:r>
              <a:rPr dirty="0"/>
              <a:t>Return-to-performance, </a:t>
            </a:r>
            <a:r>
              <a:rPr lang="en-US" dirty="0"/>
              <a:t>prophylaxis instructions or further treatment </a:t>
            </a:r>
            <a:endParaRPr dirty="0"/>
          </a:p>
        </p:txBody>
      </p:sp>
      <p:sp>
        <p:nvSpPr>
          <p:cNvPr id="26" name="Rounded Rectangle 25"/>
          <p:cNvSpPr/>
          <p:nvPr/>
        </p:nvSpPr>
        <p:spPr>
          <a:xfrm>
            <a:off x="914400" y="4914900"/>
            <a:ext cx="102412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24540" y="4928956"/>
            <a:ext cx="109728" cy="777240"/>
          </a:xfrm>
          <a:prstGeom prst="rect">
            <a:avLst/>
          </a:prstGeom>
          <a:solidFill>
            <a:srgbClr val="1F7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74420" y="4914900"/>
            <a:ext cx="992124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Clinical value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4420" y="5161790"/>
            <a:ext cx="9921240" cy="18287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t>Before/after assessment helps quantify improvement, document boundaries of capability and make singer-specific decisions about workload and technique.</a:t>
            </a:r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55" y="192839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-1"/>
            <a:ext cx="12191695" cy="691081"/>
          </a:xfrm>
          <a:prstGeom prst="rect">
            <a:avLst/>
          </a:prstGeom>
          <a:solidFill>
            <a:srgbClr val="162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805432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sz="2000" dirty="0"/>
              <a:t>Roles: clinicians, teachers, industry </a:t>
            </a:r>
            <a:r>
              <a:rPr lang="en-US" sz="2000" dirty="0"/>
              <a:t>– </a:t>
            </a:r>
            <a:r>
              <a:rPr sz="2000" dirty="0"/>
              <a:t>AI</a:t>
            </a:r>
            <a:r>
              <a:rPr lang="en-US" sz="2000" dirty="0"/>
              <a:t> and OCT/ quantum physics</a:t>
            </a:r>
            <a:endParaRPr sz="2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521040"/>
              </p:ext>
            </p:extLst>
          </p:nvPr>
        </p:nvGraphicFramePr>
        <p:xfrm>
          <a:off x="731520" y="960120"/>
          <a:ext cx="106984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44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Actor</a:t>
                      </a:r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Responsibility </a:t>
                      </a:r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Medical doctor / laryngologist</a:t>
                      </a:r>
                      <a:r>
                        <a:rPr lang="en-US" dirty="0"/>
                        <a:t> / phoniatrician</a:t>
                      </a:r>
                      <a:endParaRPr dirty="0"/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Diagnose, quantify findings</a:t>
                      </a:r>
                      <a:r>
                        <a:rPr lang="en-US" dirty="0"/>
                        <a:t> in pathology</a:t>
                      </a:r>
                      <a:r>
                        <a:rPr dirty="0"/>
                        <a:t>, manage </a:t>
                      </a:r>
                      <a:r>
                        <a:rPr lang="en-US" dirty="0"/>
                        <a:t>medical </a:t>
                      </a:r>
                      <a:r>
                        <a:rPr dirty="0"/>
                        <a:t>treatment, </a:t>
                      </a:r>
                      <a:r>
                        <a:rPr lang="en-US" dirty="0"/>
                        <a:t>and </a:t>
                      </a:r>
                      <a:r>
                        <a:rPr dirty="0"/>
                        <a:t>advise on prognosis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Singing teacher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Identify technique issues, support healthy technique, refer when needed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Singer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Report symptoms, understand personal risk, adapt lifestyle and workload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Music industry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Provide suitable concert/studio demands and recognize genre-specific load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AI / foundation models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Future support for </a:t>
                      </a:r>
                      <a:r>
                        <a:rPr lang="en-US" dirty="0"/>
                        <a:t>voice-related </a:t>
                      </a:r>
                      <a:r>
                        <a:rPr dirty="0"/>
                        <a:t>biomarker-based consensus and wider clinical use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914400" y="4837176"/>
            <a:ext cx="102412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14400" y="4837176"/>
            <a:ext cx="109728" cy="777240"/>
          </a:xfrm>
          <a:prstGeom prst="rect">
            <a:avLst/>
          </a:prstGeom>
          <a:solidFill>
            <a:srgbClr val="DC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15568" y="4846319"/>
            <a:ext cx="992124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400" b="1">
                <a:solidFill>
                  <a:srgbClr val="162A40"/>
                </a:solidFill>
                <a:latin typeface="Arial"/>
              </a:defRPr>
            </a:pPr>
            <a:r>
              <a:t>Future direction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5044798"/>
            <a:ext cx="9921240" cy="58631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150" b="0">
                <a:solidFill>
                  <a:srgbClr val="282828"/>
                </a:solidFill>
                <a:latin typeface="Arial"/>
              </a:defRPr>
            </a:pPr>
            <a:r>
              <a:rPr dirty="0"/>
              <a:t>AI </a:t>
            </a:r>
            <a:r>
              <a:rPr lang="en-US" dirty="0"/>
              <a:t>hybrid models or </a:t>
            </a:r>
            <a:r>
              <a:rPr dirty="0"/>
              <a:t>foundation models built on biomarker data could make clinical consensus accessible beyond the small group of specialist voice doctors — a significant step for a field where practical knowledge currently outpaces peer-reviewed evidence. Optical Coherence Tomography offers a further future tool for direct tissue assessment.</a:t>
            </a:r>
            <a:r>
              <a:rPr lang="en-US" dirty="0"/>
              <a:t> The same is the case for Quantum physics.</a:t>
            </a:r>
            <a:endParaRPr dirty="0"/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8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-1"/>
            <a:ext cx="12191695" cy="612427"/>
          </a:xfrm>
          <a:prstGeom prst="rect">
            <a:avLst/>
          </a:prstGeom>
          <a:solidFill>
            <a:srgbClr val="1A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153907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mbria"/>
              </a:defRPr>
            </a:pPr>
            <a:r>
              <a:rPr sz="2000"/>
              <a:t>Conclusion </a:t>
            </a:r>
            <a:endParaRPr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" y="1149899"/>
            <a:ext cx="10890209" cy="97872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2200" b="0">
                <a:solidFill>
                  <a:srgbClr val="282828"/>
                </a:solidFill>
                <a:latin typeface="Arial"/>
              </a:defRPr>
            </a:pPr>
            <a:r>
              <a:rPr sz="2000" b="1"/>
              <a:t>Integrating </a:t>
            </a:r>
            <a:r>
              <a:rPr lang="en-US" sz="2000" b="1"/>
              <a:t>Voice-related </a:t>
            </a:r>
            <a:r>
              <a:rPr lang="en-US" sz="2000" b="1" dirty="0"/>
              <a:t>B</a:t>
            </a:r>
            <a:r>
              <a:rPr sz="2000" b="1"/>
              <a:t>iomarker </a:t>
            </a:r>
            <a:r>
              <a:rPr sz="2000" b="1" dirty="0"/>
              <a:t>assessment into popular music research supports</a:t>
            </a:r>
            <a:r>
              <a:rPr lang="en-US" sz="2000" b="1" dirty="0"/>
              <a:t> </a:t>
            </a:r>
            <a:r>
              <a:rPr sz="2000" b="1" dirty="0"/>
              <a:t>evidence-based vocal pedagogy, health monitoring</a:t>
            </a:r>
            <a:r>
              <a:rPr lang="en-US" sz="2000" b="1" dirty="0"/>
              <a:t>,</a:t>
            </a:r>
            <a:r>
              <a:rPr sz="2000" b="1" dirty="0"/>
              <a:t> </a:t>
            </a:r>
            <a:r>
              <a:rPr sz="2000" b="1"/>
              <a:t>and </a:t>
            </a:r>
            <a:r>
              <a:rPr lang="en-US" sz="2000" b="1"/>
              <a:t>medical and </a:t>
            </a:r>
            <a:r>
              <a:rPr sz="2000" b="1" dirty="0"/>
              <a:t>clinical decision</a:t>
            </a:r>
            <a:r>
              <a:rPr lang="en-US" sz="2000" b="1" dirty="0"/>
              <a:t>s</a:t>
            </a:r>
            <a:r>
              <a:rPr sz="2000" b="1" dirty="0"/>
              <a:t>.</a:t>
            </a:r>
            <a:endParaRPr lang="en-US" sz="2000" b="1" dirty="0"/>
          </a:p>
          <a:p>
            <a:pPr>
              <a:defRPr sz="2200" b="0">
                <a:solidFill>
                  <a:srgbClr val="282828"/>
                </a:solidFill>
                <a:latin typeface="Arial"/>
              </a:defRPr>
            </a:pPr>
            <a:endParaRPr sz="2000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082894"/>
              </p:ext>
            </p:extLst>
          </p:nvPr>
        </p:nvGraphicFramePr>
        <p:xfrm>
          <a:off x="731520" y="2331720"/>
          <a:ext cx="1069848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Key takeaway</a:t>
                      </a:r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Practical meaning</a:t>
                      </a:r>
                    </a:p>
                  </a:txBody>
                  <a:tcPr marL="45720" marR="45720" marT="27432" marB="27432">
                    <a:solidFill>
                      <a:srgbClr val="162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Popular singing is clinically diverse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Assessment should consider genre, technique, lifestyle and performance schedule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General and local </a:t>
                      </a:r>
                      <a:r>
                        <a:rPr lang="en-US" dirty="0"/>
                        <a:t>laryngeal </a:t>
                      </a:r>
                      <a:r>
                        <a:rPr dirty="0"/>
                        <a:t>disorders interact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Infection, allergy, reflux</a:t>
                      </a:r>
                      <a:r>
                        <a:rPr lang="en-US" dirty="0"/>
                        <a:t>,</a:t>
                      </a:r>
                      <a:r>
                        <a:rPr dirty="0"/>
                        <a:t> trauma </a:t>
                      </a:r>
                      <a:r>
                        <a:rPr lang="en-US" dirty="0"/>
                        <a:t>and other tissue related disorders </a:t>
                      </a:r>
                      <a:r>
                        <a:rPr dirty="0"/>
                        <a:t>must be interpreted in context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Biomarkers add objectivity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VHI/SVHI, GRBAS</a:t>
                      </a:r>
                      <a:r>
                        <a:rPr lang="en-US" dirty="0"/>
                        <a:t> test</a:t>
                      </a:r>
                      <a:r>
                        <a:rPr dirty="0"/>
                        <a:t>, F0, jitter, shimmer, HNR and MPT help document change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t>Collaboration is essential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dirty="0"/>
                        <a:t>Clinicians, teachers, singers and industry share responsibility</a:t>
                      </a:r>
                    </a:p>
                  </a:txBody>
                  <a:tcPr marL="45720" marR="45720" marT="27432" marB="27432">
                    <a:solidFill>
                      <a:srgbClr val="EB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22960" y="4800600"/>
            <a:ext cx="10515600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000" b="0">
                <a:solidFill>
                  <a:srgbClr val="282828"/>
                </a:solidFill>
                <a:latin typeface="Arial"/>
              </a:defRPr>
            </a:pPr>
            <a:r>
              <a:rPr dirty="0"/>
              <a:t>Selected </a:t>
            </a:r>
            <a:r>
              <a:rPr dirty="0" err="1"/>
              <a:t>referencesr</a:t>
            </a:r>
            <a:r>
              <a:rPr dirty="0"/>
              <a:t>: Keskinen &amp; Juntunen 2024; Gill &amp; Herbst 2016; </a:t>
            </a:r>
            <a:r>
              <a:rPr dirty="0" err="1"/>
              <a:t>Björkner</a:t>
            </a:r>
            <a:r>
              <a:rPr dirty="0"/>
              <a:t> 2008; Guzman et al. 2013/2019; Childs et al. 2023; Lechien &amp; Briganti 2024; Bottalico &amp; Hunter 2019; Siripurapu &amp; </a:t>
            </a:r>
            <a:r>
              <a:rPr dirty="0" err="1"/>
              <a:t>Sataloff</a:t>
            </a:r>
            <a:r>
              <a:rPr dirty="0"/>
              <a:t> 2024; Brockmann-Bauser &amp; </a:t>
            </a:r>
            <a:r>
              <a:rPr dirty="0" err="1"/>
              <a:t>Drinnan</a:t>
            </a:r>
            <a:r>
              <a:rPr dirty="0"/>
              <a:t> 2018; Cantor-</a:t>
            </a:r>
            <a:r>
              <a:rPr dirty="0" err="1"/>
              <a:t>Cutiva</a:t>
            </a:r>
            <a:r>
              <a:rPr dirty="0"/>
              <a:t> et al. 2023</a:t>
            </a:r>
            <a:r>
              <a:rPr lang="en-US" dirty="0"/>
              <a:t>. </a:t>
            </a:r>
            <a:r>
              <a:rPr lang="en-US" dirty="0" err="1"/>
              <a:t>Pedersen,Nashaat,Camesasca</a:t>
            </a:r>
            <a:r>
              <a:rPr lang="en-US"/>
              <a:t>, Das and </a:t>
            </a:r>
            <a:r>
              <a:rPr lang="en-US" dirty="0"/>
              <a:t>Hernández-Villoria 2026</a:t>
            </a:r>
            <a:r>
              <a:rPr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806440"/>
            <a:ext cx="10515600" cy="20928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1000" b="1">
                <a:solidFill>
                  <a:srgbClr val="162A40"/>
                </a:solidFill>
                <a:latin typeface="Arial"/>
              </a:defRPr>
            </a:pPr>
            <a:endParaRPr dirty="0"/>
          </a:p>
        </p:txBody>
      </p:sp>
      <p:sp>
        <p:nvSpPr>
          <p:cNvPr id="301" name="URLFooter"/>
          <p:cNvSpPr txBox="1"/>
          <p:nvPr/>
        </p:nvSpPr>
        <p:spPr>
          <a:xfrm>
            <a:off x="457200" y="6553200"/>
            <a:ext cx="11277295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00" b="0">
                <a:solidFill>
                  <a:srgbClr val="646464"/>
                </a:solidFill>
                <a:latin typeface="Arial"/>
              </a:defRPr>
            </a:pPr>
            <a:r>
              <a:t>www.mettepedersen.org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66F60953-495C-123E-B074-677034C97C80}"/>
              </a:ext>
            </a:extLst>
          </p:cNvPr>
          <p:cNvSpPr txBox="1"/>
          <p:nvPr/>
        </p:nvSpPr>
        <p:spPr>
          <a:xfrm>
            <a:off x="4246006" y="2552700"/>
            <a:ext cx="3699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/>
              <a:t>Thank you for listening!</a:t>
            </a:r>
            <a:endParaRPr lang="da-DK" sz="2800" b="1"/>
          </a:p>
        </p:txBody>
      </p:sp>
    </p:spTree>
    <p:extLst>
      <p:ext uri="{BB962C8B-B14F-4D97-AF65-F5344CB8AC3E}">
        <p14:creationId xmlns:p14="http://schemas.microsoft.com/office/powerpoint/2010/main" val="2624265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1800</Words>
  <Application>Microsoft Office PowerPoint</Application>
  <PresentationFormat>Widescreen</PresentationFormat>
  <Paragraphs>244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Mette Pedersen</dc:creator>
  <cp:keywords/>
  <dc:description>generated using python-pptx</dc:description>
  <cp:lastModifiedBy>Mette Pedersen</cp:lastModifiedBy>
  <cp:revision>79</cp:revision>
  <dcterms:created xsi:type="dcterms:W3CDTF">2013-01-27T09:14:16Z</dcterms:created>
  <dcterms:modified xsi:type="dcterms:W3CDTF">2026-09-05T16:52:37Z</dcterms:modified>
  <cp:category/>
</cp:coreProperties>
</file>